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 id="280" r:id="rId24"/>
    <p:sldId id="282" r:id="rId25"/>
    <p:sldId id="283" r:id="rId26"/>
    <p:sldId id="284" r:id="rId27"/>
    <p:sldId id="285" r:id="rId28"/>
    <p:sldId id="286" r:id="rId29"/>
    <p:sldId id="287" r:id="rId30"/>
    <p:sldId id="288" r:id="rId31"/>
    <p:sldId id="289" r:id="rId32"/>
    <p:sldId id="291" r:id="rId33"/>
    <p:sldId id="292" r:id="rId3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6A64"/>
    <a:srgbClr val="C144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7" autoAdjust="0"/>
    <p:restoredTop sz="94610"/>
  </p:normalViewPr>
  <p:slideViewPr>
    <p:cSldViewPr snapToGrid="0" snapToObjects="1">
      <p:cViewPr varScale="1">
        <p:scale>
          <a:sx n="92" d="100"/>
          <a:sy n="92" d="100"/>
        </p:scale>
        <p:origin x="36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500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50 minutes of concepts, then 30 minutes in RStudio. No code on these slides - the code lives in the demo and on the cheat sheet.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they leave with one idea, make it this one. It reframes MAR from a fact you check to a target you work toward.</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Expect pushback from someone who reports this test routinely. The point is not that it is invalid - it is that no result it can produce changes what you should do.</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Allison’s verdict, and it still holds: conventional imputation is more dangerous than deletion because it hides the damage.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line is worth saying slowly. It pre-empts the "making data up" objection two slides early.</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Single imputation is not a cheaper version of MI. It is a different method with a known defect.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slide of notation, not five. The algebra belongs in the readings; the intuition belongs here.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Flag that when the imputer and the analyst are different people, this is where projects fall apart.</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Collins, Schafer &amp; Kam 2001 for the inclusive strategy; van Buuren for the practical ceiling.</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Deliberately no syntax here. The floor-effect example is the one that makes the principle stick.</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expectations: the first 50 minutes have no code at all. Tell them the cheat sheet has every command they will need.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von Hippel 2020. Point estimates stabilise fast; standard errors do not.</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forward to the demo here - it gives the second half of the session a purpose.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this on a slide rather than waiting for the question. Audiences trust speakers who pre-empt the obvious objection.</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plainly that this variable was kept OUT of the main model on purpose. If the focal exposure were like this, the whole demonstration would collapse.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framing that makes Act III feel necessary rather than like an advanced footnote.</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conceptual. The method names and settings are on the cheat sheet and in the demo.</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students, one school, two values" line is the one people remember. Land it.</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methods-strong people the citation. The FCS-versus-joint-modelling question is genuinely unsettled - say so if asked.</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Calibrated against published figures: victimisation prevalence from the School Crime Supplement, clustering from the school-trials ICC literature.</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oversell the estimate column. We checked across random seeds and the direction of the error moves around. The uncertainty and clustering differences are the systematic ones.</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intellectual payoff of the session. Slow down here and let it sit.</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the assumptions honestly. Faculty accept stated assumptions; they revolt at hand-waving.</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checklist is the most reusable thing from the session. Point people at it for reviewing as well as writing.</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NCES/BJS School Crime Supplement: middle school 26.3% vs high school 15.7%; girls 21.8% vs boys 16.7%. Note this is a lagged association, not a causal effect - say it once and move on.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people arrive thinking of missing data as a power problem. The whole session hinges on shifting that.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is not that deletion is always wrong. It is that using it by default means you never made the choice.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framing is Allison’s and it is still the best available for a mixed audience.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Spend time here. Everything downstream depends on the audience holding these three apart.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Resist the urge to let people file their dataset into one box. The boxes are idealisations.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4E79"/>
        </a:solidFill>
        <a:effectLst/>
      </p:bgPr>
    </p:bg>
    <p:spTree>
      <p:nvGrpSpPr>
        <p:cNvPr id="1" name=""/>
        <p:cNvGrpSpPr/>
        <p:nvPr/>
      </p:nvGrpSpPr>
      <p:grpSpPr>
        <a:xfrm>
          <a:off x="0" y="0"/>
          <a:ext cx="0" cy="0"/>
          <a:chOff x="0" y="0"/>
          <a:chExt cx="0" cy="0"/>
        </a:xfrm>
      </p:grpSpPr>
      <p:sp>
        <p:nvSpPr>
          <p:cNvPr id="2" name="Text 0"/>
          <p:cNvSpPr/>
          <p:nvPr/>
        </p:nvSpPr>
        <p:spPr>
          <a:xfrm>
            <a:off x="685800" y="1874520"/>
            <a:ext cx="9875520" cy="1371600"/>
          </a:xfrm>
          <a:prstGeom prst="rect">
            <a:avLst/>
          </a:prstGeom>
          <a:noFill/>
          <a:ln/>
        </p:spPr>
        <p:txBody>
          <a:bodyPr wrap="square"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Missing Data and Multiple Imputation</a:t>
            </a:r>
            <a:endParaRPr lang="en-US" sz="4400" dirty="0"/>
          </a:p>
        </p:txBody>
      </p:sp>
      <p:sp>
        <p:nvSpPr>
          <p:cNvPr id="3" name="Shape 1"/>
          <p:cNvSpPr/>
          <p:nvPr/>
        </p:nvSpPr>
        <p:spPr>
          <a:xfrm>
            <a:off x="685800" y="3383280"/>
            <a:ext cx="2377440" cy="45720"/>
          </a:xfrm>
          <a:prstGeom prst="rect">
            <a:avLst/>
          </a:prstGeom>
          <a:solidFill>
            <a:srgbClr val="2E75B6"/>
          </a:solidFill>
          <a:ln/>
        </p:spPr>
        <p:txBody>
          <a:bodyPr/>
          <a:lstStyle/>
          <a:p>
            <a:endParaRPr lang="en-US"/>
          </a:p>
        </p:txBody>
      </p:sp>
      <p:sp>
        <p:nvSpPr>
          <p:cNvPr id="5" name="Text 3"/>
          <p:cNvSpPr/>
          <p:nvPr/>
        </p:nvSpPr>
        <p:spPr>
          <a:xfrm>
            <a:off x="685800" y="5669280"/>
            <a:ext cx="10789920" cy="320040"/>
          </a:xfrm>
          <a:prstGeom prst="rect">
            <a:avLst/>
          </a:prstGeom>
          <a:noFill/>
          <a:ln/>
        </p:spPr>
        <p:txBody>
          <a:bodyPr wrap="square" rtlCol="0" anchor="ctr"/>
          <a:lstStyle/>
          <a:p>
            <a:pPr marL="0" indent="0">
              <a:buNone/>
            </a:pPr>
            <a:r>
              <a:rPr lang="en-US" sz="1250" dirty="0">
                <a:solidFill>
                  <a:srgbClr val="CFE0F2"/>
                </a:solidFill>
                <a:latin typeface="Arial" pitchFamily="34" charset="0"/>
                <a:ea typeface="Arial" pitchFamily="34" charset="-122"/>
                <a:cs typeface="Arial" pitchFamily="34" charset="-120"/>
              </a:rPr>
              <a:t>SMARTstats Workshop Series  ·  UW SMART Center &amp; HIPRC</a:t>
            </a:r>
            <a:endParaRPr lang="en-US" sz="1250" dirty="0"/>
          </a:p>
        </p:txBody>
      </p:sp>
      <p:sp>
        <p:nvSpPr>
          <p:cNvPr id="6" name="Text 4"/>
          <p:cNvSpPr/>
          <p:nvPr/>
        </p:nvSpPr>
        <p:spPr>
          <a:xfrm>
            <a:off x="685800" y="5989320"/>
            <a:ext cx="10789920" cy="292608"/>
          </a:xfrm>
          <a:prstGeom prst="rect">
            <a:avLst/>
          </a:prstGeom>
          <a:noFill/>
          <a:ln/>
        </p:spPr>
        <p:txBody>
          <a:bodyPr wrap="square" rtlCol="0" anchor="ctr"/>
          <a:lstStyle/>
          <a:p>
            <a:pPr marL="0" indent="0">
              <a:buNone/>
            </a:pPr>
            <a:r>
              <a:rPr lang="en-US" sz="1150" dirty="0">
                <a:solidFill>
                  <a:srgbClr val="9DB8DC"/>
                </a:solidFill>
                <a:latin typeface="Arial" pitchFamily="34" charset="0"/>
                <a:ea typeface="Arial" pitchFamily="34" charset="-122"/>
                <a:cs typeface="Arial" pitchFamily="34" charset="-120"/>
              </a:rPr>
              <a:t>Keith Hullenaar, PhD</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MOST IMPORTANT IDEA IN THIS SESSION</a:t>
            </a:r>
            <a:endParaRPr lang="en-US" sz="1050" dirty="0"/>
          </a:p>
        </p:txBody>
      </p:sp>
      <p:sp>
        <p:nvSpPr>
          <p:cNvPr id="3" name="Text 1"/>
          <p:cNvSpPr/>
          <p:nvPr/>
        </p:nvSpPr>
        <p:spPr>
          <a:xfrm>
            <a:off x="685800" y="830514"/>
            <a:ext cx="10789920" cy="1188720"/>
          </a:xfrm>
          <a:prstGeom prst="rect">
            <a:avLst/>
          </a:prstGeom>
          <a:noFill/>
          <a:ln/>
        </p:spPr>
        <p:txBody>
          <a:bodyPr wrap="square" rtlCol="0" anchor="t"/>
          <a:lstStyle/>
          <a:p>
            <a:pPr marL="0" indent="0">
              <a:buNone/>
            </a:pPr>
            <a:r>
              <a:rPr lang="en-US" sz="2800" b="1" dirty="0">
                <a:solidFill>
                  <a:srgbClr val="1F4E79"/>
                </a:solidFill>
                <a:latin typeface="Cambria" pitchFamily="34" charset="0"/>
                <a:ea typeface="Cambria" pitchFamily="34" charset="-122"/>
                <a:cs typeface="Cambria" pitchFamily="34" charset="-120"/>
              </a:rPr>
              <a:t>"Missing at random" is a property of your model,</a:t>
            </a:r>
            <a:endParaRPr lang="en-US" sz="2800" dirty="0"/>
          </a:p>
          <a:p>
            <a:pPr marL="0" indent="0">
              <a:buNone/>
            </a:pPr>
            <a:r>
              <a:rPr lang="en-US" sz="2800" b="1" dirty="0">
                <a:solidFill>
                  <a:srgbClr val="1F4E79"/>
                </a:solidFill>
                <a:latin typeface="Cambria" pitchFamily="34" charset="0"/>
                <a:ea typeface="Cambria" pitchFamily="34" charset="-122"/>
                <a:cs typeface="Cambria" pitchFamily="34" charset="-120"/>
              </a:rPr>
              <a:t>not of your data</a:t>
            </a:r>
            <a:endParaRPr lang="en-US" sz="2800" dirty="0"/>
          </a:p>
        </p:txBody>
      </p:sp>
      <p:sp>
        <p:nvSpPr>
          <p:cNvPr id="4" name="Shape 2"/>
          <p:cNvSpPr/>
          <p:nvPr/>
        </p:nvSpPr>
        <p:spPr>
          <a:xfrm>
            <a:off x="685800" y="1851212"/>
            <a:ext cx="10789920" cy="1325880"/>
          </a:xfrm>
          <a:prstGeom prst="roundRect">
            <a:avLst>
              <a:gd name="adj" fmla="val 3448"/>
            </a:avLst>
          </a:prstGeom>
          <a:solidFill>
            <a:srgbClr val="1F4E79"/>
          </a:solidFill>
          <a:ln w="12700">
            <a:solidFill>
              <a:srgbClr val="1F4E79"/>
            </a:solidFill>
            <a:prstDash val="solid"/>
          </a:ln>
        </p:spPr>
        <p:txBody>
          <a:bodyPr/>
          <a:lstStyle/>
          <a:p>
            <a:endParaRPr lang="en-US"/>
          </a:p>
        </p:txBody>
      </p:sp>
      <p:sp>
        <p:nvSpPr>
          <p:cNvPr id="5" name="Text 3"/>
          <p:cNvSpPr/>
          <p:nvPr/>
        </p:nvSpPr>
        <p:spPr>
          <a:xfrm>
            <a:off x="1051560" y="2034092"/>
            <a:ext cx="10058400" cy="960120"/>
          </a:xfrm>
          <a:prstGeom prst="rect">
            <a:avLst/>
          </a:prstGeom>
          <a:noFill/>
          <a:ln/>
        </p:spPr>
        <p:txBody>
          <a:bodyPr wrap="square" lIns="0" tIns="0" rIns="0" bIns="0" rtlCol="0" anchor="ctr"/>
          <a:lstStyle/>
          <a:p>
            <a:pPr marL="0" indent="0">
              <a:buNone/>
            </a:pPr>
            <a:r>
              <a:rPr lang="en-US" sz="2100" dirty="0">
                <a:solidFill>
                  <a:srgbClr val="FFFFFF"/>
                </a:solidFill>
                <a:latin typeface="Cambria" pitchFamily="34" charset="0"/>
                <a:ea typeface="Cambria" pitchFamily="34" charset="-122"/>
                <a:cs typeface="Cambria" pitchFamily="34" charset="-120"/>
              </a:rPr>
              <a:t>Your data are not MAR or not-MAR. A given ANALYSIS is, depending on what you chose to condition on.</a:t>
            </a:r>
            <a:endParaRPr lang="en-US" sz="2100" dirty="0"/>
          </a:p>
        </p:txBody>
      </p:sp>
      <p:sp>
        <p:nvSpPr>
          <p:cNvPr id="6" name="Shape 4"/>
          <p:cNvSpPr/>
          <p:nvPr/>
        </p:nvSpPr>
        <p:spPr>
          <a:xfrm>
            <a:off x="685800" y="3703320"/>
            <a:ext cx="10789920" cy="685800"/>
          </a:xfrm>
          <a:prstGeom prst="roundRect">
            <a:avLst>
              <a:gd name="adj" fmla="val 6667"/>
            </a:avLst>
          </a:prstGeom>
          <a:solidFill>
            <a:srgbClr val="F7F9FC"/>
          </a:solidFill>
          <a:ln w="12700">
            <a:solidFill>
              <a:srgbClr val="DCE4F0"/>
            </a:solidFill>
            <a:prstDash val="solid"/>
          </a:ln>
        </p:spPr>
        <p:txBody>
          <a:bodyPr/>
          <a:lstStyle/>
          <a:p>
            <a:endParaRPr lang="en-US"/>
          </a:p>
        </p:txBody>
      </p:sp>
      <p:sp>
        <p:nvSpPr>
          <p:cNvPr id="7" name="Text 5"/>
          <p:cNvSpPr/>
          <p:nvPr/>
        </p:nvSpPr>
        <p:spPr>
          <a:xfrm>
            <a:off x="941832" y="3758184"/>
            <a:ext cx="3840480" cy="576072"/>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Condition on nothing</a:t>
            </a:r>
            <a:endParaRPr lang="en-US" sz="1300" dirty="0"/>
          </a:p>
        </p:txBody>
      </p:sp>
      <p:sp>
        <p:nvSpPr>
          <p:cNvPr id="8" name="Text 6"/>
          <p:cNvSpPr/>
          <p:nvPr/>
        </p:nvSpPr>
        <p:spPr>
          <a:xfrm>
            <a:off x="4983480" y="3758184"/>
            <a:ext cx="6217920" cy="576072"/>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Missingness looks arbitrary, but isn’t. You are in the worst case.</a:t>
            </a:r>
            <a:endParaRPr lang="en-US" sz="1300" dirty="0"/>
          </a:p>
        </p:txBody>
      </p:sp>
      <p:sp>
        <p:nvSpPr>
          <p:cNvPr id="9" name="Shape 7"/>
          <p:cNvSpPr/>
          <p:nvPr/>
        </p:nvSpPr>
        <p:spPr>
          <a:xfrm>
            <a:off x="685800" y="4489704"/>
            <a:ext cx="10789920" cy="685800"/>
          </a:xfrm>
          <a:prstGeom prst="roundRect">
            <a:avLst>
              <a:gd name="adj" fmla="val 6667"/>
            </a:avLst>
          </a:prstGeom>
          <a:solidFill>
            <a:srgbClr val="F7F9FC"/>
          </a:solidFill>
          <a:ln w="12700">
            <a:solidFill>
              <a:srgbClr val="DCE4F0"/>
            </a:solidFill>
            <a:prstDash val="solid"/>
          </a:ln>
        </p:spPr>
        <p:txBody>
          <a:bodyPr/>
          <a:lstStyle/>
          <a:p>
            <a:endParaRPr lang="en-US"/>
          </a:p>
        </p:txBody>
      </p:sp>
      <p:sp>
        <p:nvSpPr>
          <p:cNvPr id="10" name="Text 8"/>
          <p:cNvSpPr/>
          <p:nvPr/>
        </p:nvSpPr>
        <p:spPr>
          <a:xfrm>
            <a:off x="941832" y="4544568"/>
            <a:ext cx="3840480" cy="576072"/>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Condition on attendance</a:t>
            </a:r>
            <a:endParaRPr lang="en-US" sz="1300" dirty="0"/>
          </a:p>
        </p:txBody>
      </p:sp>
      <p:sp>
        <p:nvSpPr>
          <p:cNvPr id="11" name="Text 9"/>
          <p:cNvSpPr/>
          <p:nvPr/>
        </p:nvSpPr>
        <p:spPr>
          <a:xfrm>
            <a:off x="4983480" y="4544568"/>
            <a:ext cx="6217920" cy="576072"/>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Now, part of why the outcome is missing is explained. You have moved toward MAR.</a:t>
            </a:r>
            <a:endParaRPr lang="en-US" sz="1300" dirty="0"/>
          </a:p>
        </p:txBody>
      </p:sp>
      <p:sp>
        <p:nvSpPr>
          <p:cNvPr id="12" name="Shape 10"/>
          <p:cNvSpPr/>
          <p:nvPr/>
        </p:nvSpPr>
        <p:spPr>
          <a:xfrm>
            <a:off x="685800" y="5276088"/>
            <a:ext cx="10789920" cy="685800"/>
          </a:xfrm>
          <a:prstGeom prst="roundRect">
            <a:avLst>
              <a:gd name="adj" fmla="val 6667"/>
            </a:avLst>
          </a:prstGeom>
          <a:solidFill>
            <a:srgbClr val="EBF1F8"/>
          </a:solidFill>
          <a:ln w="12700">
            <a:solidFill>
              <a:srgbClr val="DCE4F0"/>
            </a:solidFill>
            <a:prstDash val="solid"/>
          </a:ln>
        </p:spPr>
        <p:txBody>
          <a:bodyPr/>
          <a:lstStyle/>
          <a:p>
            <a:endParaRPr lang="en-US"/>
          </a:p>
        </p:txBody>
      </p:sp>
      <p:sp>
        <p:nvSpPr>
          <p:cNvPr id="13" name="Text 11"/>
          <p:cNvSpPr/>
          <p:nvPr/>
        </p:nvSpPr>
        <p:spPr>
          <a:xfrm>
            <a:off x="941832" y="5330952"/>
            <a:ext cx="3840480" cy="576072"/>
          </a:xfrm>
          <a:prstGeom prst="rect">
            <a:avLst/>
          </a:prstGeom>
          <a:noFill/>
          <a:ln/>
        </p:spPr>
        <p:txBody>
          <a:bodyPr wrap="square" lIns="0" tIns="0" rIns="0" bIns="0" rtlCol="0" anchor="ctr"/>
          <a:lstStyle/>
          <a:p>
            <a:pPr marL="0" indent="0">
              <a:buNone/>
            </a:pPr>
            <a:r>
              <a:rPr lang="en-US" sz="1300" b="1" dirty="0">
                <a:solidFill>
                  <a:srgbClr val="1E7A6B"/>
                </a:solidFill>
                <a:latin typeface="Arial" pitchFamily="34" charset="0"/>
                <a:ea typeface="Arial" pitchFamily="34" charset="-122"/>
                <a:cs typeface="Arial" pitchFamily="34" charset="-120"/>
              </a:rPr>
              <a:t>Condition on attendance and teacher ratings</a:t>
            </a:r>
            <a:endParaRPr lang="en-US" sz="1300" dirty="0"/>
          </a:p>
        </p:txBody>
      </p:sp>
      <p:sp>
        <p:nvSpPr>
          <p:cNvPr id="14" name="Text 12"/>
          <p:cNvSpPr/>
          <p:nvPr/>
        </p:nvSpPr>
        <p:spPr>
          <a:xfrm>
            <a:off x="4983480" y="5330952"/>
            <a:ext cx="6217920" cy="576072"/>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More of it is explained. The assumption you need has become more defensible. We can probably do even better!</a:t>
            </a:r>
            <a:endParaRPr lang="en-US" sz="1300" dirty="0"/>
          </a:p>
        </p:txBody>
      </p:sp>
      <p:sp>
        <p:nvSpPr>
          <p:cNvPr id="15" name="Text 13"/>
          <p:cNvSpPr/>
          <p:nvPr/>
        </p:nvSpPr>
        <p:spPr>
          <a:xfrm>
            <a:off x="701040" y="3201296"/>
            <a:ext cx="10789920" cy="411480"/>
          </a:xfrm>
          <a:prstGeom prst="rect">
            <a:avLst/>
          </a:prstGeom>
          <a:noFill/>
          <a:ln/>
        </p:spPr>
        <p:txBody>
          <a:bodyPr wrap="square" lIns="0" tIns="0" rIns="0" bIns="0" rtlCol="0" anchor="ctr"/>
          <a:lstStyle/>
          <a:p>
            <a:pPr marL="0" indent="0">
              <a:buNone/>
            </a:pPr>
            <a:r>
              <a:rPr lang="en-US" sz="1400" b="1" dirty="0">
                <a:solidFill>
                  <a:srgbClr val="1F4E79"/>
                </a:solidFill>
                <a:latin typeface="Arial" pitchFamily="34" charset="0"/>
                <a:ea typeface="Arial" pitchFamily="34" charset="-122"/>
                <a:cs typeface="Arial" pitchFamily="34" charset="-120"/>
              </a:rPr>
              <a:t>If we are missing victimization exposure…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A HABIT WORTH BREAKING</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You cannot test your way out of this</a:t>
            </a:r>
            <a:endParaRPr lang="en-US" sz="3100" dirty="0"/>
          </a:p>
        </p:txBody>
      </p:sp>
      <p:sp>
        <p:nvSpPr>
          <p:cNvPr id="4" name="Shape 2"/>
          <p:cNvSpPr/>
          <p:nvPr/>
        </p:nvSpPr>
        <p:spPr>
          <a:xfrm>
            <a:off x="685800" y="1737360"/>
            <a:ext cx="5394960" cy="3200400"/>
          </a:xfrm>
          <a:prstGeom prst="roundRect">
            <a:avLst>
              <a:gd name="adj" fmla="val 1429"/>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978408" y="1920240"/>
            <a:ext cx="4846320" cy="384048"/>
          </a:xfrm>
          <a:prstGeom prst="rect">
            <a:avLst/>
          </a:prstGeom>
          <a:noFill/>
          <a:ln/>
        </p:spPr>
        <p:txBody>
          <a:bodyPr wrap="square" lIns="0" tIns="0" rIns="0" bIns="0" rtlCol="0" anchor="ctr"/>
          <a:lstStyle/>
          <a:p>
            <a:pPr marL="0" indent="0">
              <a:buNone/>
            </a:pPr>
            <a:r>
              <a:rPr lang="en-US" sz="1700" b="1" dirty="0">
                <a:solidFill>
                  <a:srgbClr val="C1443C"/>
                </a:solidFill>
                <a:latin typeface="Cambria" pitchFamily="34" charset="0"/>
                <a:ea typeface="Cambria" pitchFamily="34" charset="-122"/>
              </a:rPr>
              <a:t>One possible workflow</a:t>
            </a:r>
            <a:endParaRPr lang="en-US" sz="1700" dirty="0"/>
          </a:p>
        </p:txBody>
      </p:sp>
      <p:sp>
        <p:nvSpPr>
          <p:cNvPr id="6" name="Text 4"/>
          <p:cNvSpPr/>
          <p:nvPr/>
        </p:nvSpPr>
        <p:spPr>
          <a:xfrm>
            <a:off x="978408" y="2395728"/>
            <a:ext cx="4846320" cy="2194560"/>
          </a:xfrm>
          <a:prstGeom prst="rect">
            <a:avLst/>
          </a:prstGeom>
          <a:noFill/>
          <a:ln/>
        </p:spPr>
        <p:txBody>
          <a:bodyPr wrap="square" lIns="0" tIns="0" rIns="0" bIns="0" rtlCol="0" anchor="ctr"/>
          <a:lstStyle/>
          <a:p>
            <a:pPr marL="342900" indent="-342900">
              <a:spcAft>
                <a:spcPts val="900"/>
              </a:spcAft>
              <a:buSzPct val="100000"/>
              <a:buChar char="•"/>
            </a:pPr>
            <a:r>
              <a:rPr lang="en-US" sz="1400" dirty="0">
                <a:solidFill>
                  <a:srgbClr val="333333"/>
                </a:solidFill>
                <a:latin typeface="Arial" pitchFamily="34" charset="0"/>
                <a:ea typeface="Arial" pitchFamily="34" charset="-122"/>
                <a:cs typeface="Arial" pitchFamily="34" charset="-120"/>
              </a:rPr>
              <a:t>Run a statistical test of MCAR (e.g., correlation between variables and missingness)</a:t>
            </a:r>
            <a:endParaRPr lang="en-US" sz="1400" dirty="0"/>
          </a:p>
          <a:p>
            <a:pPr marL="342900" indent="-342900">
              <a:spcAft>
                <a:spcPts val="900"/>
              </a:spcAft>
              <a:buSzPct val="100000"/>
              <a:buChar char="•"/>
            </a:pPr>
            <a:r>
              <a:rPr lang="en-US" sz="1400" dirty="0">
                <a:solidFill>
                  <a:srgbClr val="333333"/>
                </a:solidFill>
                <a:latin typeface="Arial" pitchFamily="34" charset="0"/>
                <a:ea typeface="Arial" pitchFamily="34" charset="-122"/>
                <a:cs typeface="Arial" pitchFamily="34" charset="-120"/>
              </a:rPr>
              <a:t>Fail to reject it</a:t>
            </a:r>
            <a:endParaRPr lang="en-US" sz="1400" dirty="0"/>
          </a:p>
          <a:p>
            <a:pPr marL="342900" indent="-342900">
              <a:spcAft>
                <a:spcPts val="900"/>
              </a:spcAft>
              <a:buSzPct val="100000"/>
              <a:buChar char="•"/>
            </a:pPr>
            <a:r>
              <a:rPr lang="en-US" sz="1400" dirty="0">
                <a:solidFill>
                  <a:srgbClr val="333333"/>
                </a:solidFill>
                <a:latin typeface="Arial" pitchFamily="34" charset="0"/>
                <a:ea typeface="Arial" pitchFamily="34" charset="-122"/>
                <a:cs typeface="Arial" pitchFamily="34" charset="-120"/>
              </a:rPr>
              <a:t>Conclude the data are fine</a:t>
            </a:r>
            <a:endParaRPr lang="en-US" sz="1400" dirty="0"/>
          </a:p>
          <a:p>
            <a:pPr marL="342900" indent="-342900">
              <a:spcAft>
                <a:spcPts val="900"/>
              </a:spcAft>
              <a:buSzPct val="100000"/>
              <a:buChar char="•"/>
            </a:pPr>
            <a:r>
              <a:rPr lang="en-US" sz="1400" dirty="0">
                <a:solidFill>
                  <a:srgbClr val="333333"/>
                </a:solidFill>
                <a:latin typeface="Arial" pitchFamily="34" charset="0"/>
                <a:ea typeface="Arial" pitchFamily="34" charset="-122"/>
                <a:cs typeface="Arial" pitchFamily="34" charset="-120"/>
              </a:rPr>
              <a:t>Delete and move on</a:t>
            </a:r>
            <a:endParaRPr lang="en-US" sz="1400" dirty="0"/>
          </a:p>
          <a:p>
            <a:pPr marL="342900" indent="-342900">
              <a:spcAft>
                <a:spcPts val="900"/>
              </a:spcAft>
              <a:buSzPct val="100000"/>
              <a:buChar char="•"/>
            </a:pPr>
            <a:r>
              <a:rPr lang="en-US" sz="1400" dirty="0">
                <a:solidFill>
                  <a:srgbClr val="333333"/>
                </a:solidFill>
                <a:latin typeface="Arial" pitchFamily="34" charset="0"/>
                <a:ea typeface="Arial" pitchFamily="34" charset="-122"/>
                <a:cs typeface="Arial" pitchFamily="34" charset="-120"/>
              </a:rPr>
              <a:t>Report nothing</a:t>
            </a:r>
            <a:endParaRPr lang="en-US" sz="1400" dirty="0"/>
          </a:p>
        </p:txBody>
      </p:sp>
      <p:sp>
        <p:nvSpPr>
          <p:cNvPr id="7" name="Shape 5"/>
          <p:cNvSpPr/>
          <p:nvPr/>
        </p:nvSpPr>
        <p:spPr>
          <a:xfrm>
            <a:off x="6446520" y="1737360"/>
            <a:ext cx="5029200" cy="3200400"/>
          </a:xfrm>
          <a:prstGeom prst="roundRect">
            <a:avLst>
              <a:gd name="adj" fmla="val 1429"/>
            </a:avLst>
          </a:prstGeom>
          <a:solidFill>
            <a:srgbClr val="1F4E79"/>
          </a:solidFill>
          <a:ln w="12700">
            <a:solidFill>
              <a:srgbClr val="1F4E79"/>
            </a:solidFill>
            <a:prstDash val="solid"/>
          </a:ln>
        </p:spPr>
        <p:txBody>
          <a:bodyPr/>
          <a:lstStyle/>
          <a:p>
            <a:endParaRPr lang="en-US"/>
          </a:p>
        </p:txBody>
      </p:sp>
      <p:sp>
        <p:nvSpPr>
          <p:cNvPr id="8" name="Text 6"/>
          <p:cNvSpPr/>
          <p:nvPr/>
        </p:nvSpPr>
        <p:spPr>
          <a:xfrm>
            <a:off x="6739128" y="1920240"/>
            <a:ext cx="4443984" cy="384048"/>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Why none of it follows</a:t>
            </a:r>
            <a:endParaRPr lang="en-US" sz="1700" dirty="0"/>
          </a:p>
        </p:txBody>
      </p:sp>
      <p:sp>
        <p:nvSpPr>
          <p:cNvPr id="9" name="Text 7"/>
          <p:cNvSpPr/>
          <p:nvPr/>
        </p:nvSpPr>
        <p:spPr>
          <a:xfrm>
            <a:off x="6739128" y="2395728"/>
            <a:ext cx="4443984" cy="2286000"/>
          </a:xfrm>
          <a:prstGeom prst="rect">
            <a:avLst/>
          </a:prstGeom>
          <a:noFill/>
          <a:ln/>
        </p:spPr>
        <p:txBody>
          <a:bodyPr wrap="square" lIns="0" tIns="0" rIns="0" bIns="0" rtlCol="0" anchor="ctr"/>
          <a:lstStyle/>
          <a:p>
            <a:pPr marL="342900" indent="-342900">
              <a:spcAft>
                <a:spcPts val="1100"/>
              </a:spcAft>
              <a:buSzPct val="100000"/>
              <a:buChar char="•"/>
            </a:pPr>
            <a:r>
              <a:rPr lang="en-US" sz="1350" dirty="0">
                <a:solidFill>
                  <a:srgbClr val="CFE0F2"/>
                </a:solidFill>
                <a:latin typeface="Arial" pitchFamily="34" charset="0"/>
                <a:ea typeface="Arial" pitchFamily="34" charset="-122"/>
                <a:cs typeface="Arial" pitchFamily="34" charset="-120"/>
              </a:rPr>
              <a:t>Failing to reject is not evidence in </a:t>
            </a:r>
            <a:r>
              <a:rPr lang="en-US" sz="1350" dirty="0" err="1">
                <a:solidFill>
                  <a:srgbClr val="CFE0F2"/>
                </a:solidFill>
                <a:latin typeface="Arial" pitchFamily="34" charset="0"/>
                <a:ea typeface="Arial" pitchFamily="34" charset="-122"/>
                <a:cs typeface="Arial" pitchFamily="34" charset="-120"/>
              </a:rPr>
              <a:t>favour</a:t>
            </a:r>
            <a:r>
              <a:rPr lang="en-US" sz="1350" dirty="0">
                <a:solidFill>
                  <a:srgbClr val="CFE0F2"/>
                </a:solidFill>
                <a:latin typeface="Arial" pitchFamily="34" charset="0"/>
                <a:ea typeface="Arial" pitchFamily="34" charset="-122"/>
                <a:cs typeface="Arial" pitchFamily="34" charset="-120"/>
              </a:rPr>
              <a:t> —it can be due to low statistical power.</a:t>
            </a:r>
            <a:endParaRPr lang="en-US" sz="1350" dirty="0"/>
          </a:p>
          <a:p>
            <a:pPr marL="342900" indent="-342900">
              <a:spcAft>
                <a:spcPts val="1100"/>
              </a:spcAft>
              <a:buSzPct val="100000"/>
              <a:buChar char="•"/>
            </a:pPr>
            <a:r>
              <a:rPr lang="en-US" sz="1350" dirty="0">
                <a:solidFill>
                  <a:srgbClr val="CFE0F2"/>
                </a:solidFill>
                <a:latin typeface="Arial" pitchFamily="34" charset="0"/>
                <a:ea typeface="Arial" pitchFamily="34" charset="-122"/>
                <a:cs typeface="Arial" pitchFamily="34" charset="-120"/>
              </a:rPr>
              <a:t>Imputation is appropriate under MCAR anyway, and more efficient than deletion.</a:t>
            </a:r>
            <a:endParaRPr lang="en-US" sz="1350" dirty="0"/>
          </a:p>
          <a:p>
            <a:pPr marL="342900" indent="-342900">
              <a:spcAft>
                <a:spcPts val="1100"/>
              </a:spcAft>
              <a:buSzPct val="100000"/>
              <a:buChar char="•"/>
            </a:pPr>
            <a:r>
              <a:rPr lang="en-US" sz="1350" dirty="0">
                <a:solidFill>
                  <a:srgbClr val="CFE0F2"/>
                </a:solidFill>
                <a:latin typeface="Arial" pitchFamily="34" charset="0"/>
                <a:ea typeface="Arial" pitchFamily="34" charset="-122"/>
                <a:cs typeface="Arial" pitchFamily="34" charset="-120"/>
              </a:rPr>
              <a:t>The test says nothing about MAR versus MNAR — the distinction that matters.</a:t>
            </a:r>
            <a:endParaRPr lang="en-US" sz="1350" dirty="0"/>
          </a:p>
        </p:txBody>
      </p:sp>
      <p:sp>
        <p:nvSpPr>
          <p:cNvPr id="10" name="Text 8"/>
          <p:cNvSpPr/>
          <p:nvPr/>
        </p:nvSpPr>
        <p:spPr>
          <a:xfrm>
            <a:off x="685800" y="5212080"/>
            <a:ext cx="10789920" cy="731520"/>
          </a:xfrm>
          <a:prstGeom prst="rect">
            <a:avLst/>
          </a:prstGeom>
          <a:noFill/>
          <a:ln/>
        </p:spPr>
        <p:txBody>
          <a:bodyPr wrap="square" lIns="0" tIns="0" rIns="0" bIns="0" rtlCol="0" anchor="ctr"/>
          <a:lstStyle/>
          <a:p>
            <a:pPr marL="0" indent="0">
              <a:buNone/>
            </a:pPr>
            <a:r>
              <a:rPr lang="en-US" sz="1500" b="1" i="1" dirty="0">
                <a:solidFill>
                  <a:srgbClr val="555555"/>
                </a:solidFill>
                <a:latin typeface="Arial" pitchFamily="34" charset="0"/>
                <a:ea typeface="Arial" pitchFamily="34" charset="-122"/>
                <a:cs typeface="Arial" pitchFamily="34" charset="-120"/>
              </a:rPr>
              <a:t>No test result licenses deletion. In modern applied statistics, multiple imputation is expected unless it is impossible (e.g., you are running a REALLY complicated model with which MI is incompatible)</a:t>
            </a:r>
          </a:p>
          <a:p>
            <a:pPr marL="0" indent="0">
              <a:buNone/>
            </a:pPr>
            <a:endParaRPr lang="en-US" sz="1500" i="1" dirty="0">
              <a:solidFill>
                <a:srgbClr val="555555"/>
              </a:solidFill>
              <a:latin typeface="Arial" pitchFamily="34" charset="0"/>
              <a:ea typeface="Arial" pitchFamily="34" charset="-122"/>
              <a:cs typeface="Arial" pitchFamily="34" charset="-120"/>
            </a:endParaRPr>
          </a:p>
          <a:p>
            <a:pPr marL="0" indent="0">
              <a:buNone/>
            </a:pPr>
            <a:r>
              <a:rPr lang="en-US" sz="1500" i="1" dirty="0">
                <a:solidFill>
                  <a:srgbClr val="555555"/>
                </a:solidFill>
                <a:latin typeface="Arial" pitchFamily="34" charset="0"/>
                <a:ea typeface="Arial" pitchFamily="34" charset="-122"/>
                <a:cs typeface="Arial" pitchFamily="34" charset="-120"/>
              </a:rPr>
              <a:t>Argue for your mechanism from how the data were collected — and write the argument down where a reviewer can see it.</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SCORING THE USUAL SUSPECTS</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Why the conventional fixes fail</a:t>
            </a:r>
            <a:endParaRPr lang="en-US" sz="3100" dirty="0"/>
          </a:p>
        </p:txBody>
      </p:sp>
      <p:graphicFrame>
        <p:nvGraphicFramePr>
          <p:cNvPr id="14" name="Table 0"/>
          <p:cNvGraphicFramePr>
            <a:graphicFrameLocks noGrp="1"/>
          </p:cNvGraphicFramePr>
          <p:nvPr>
            <p:extLst>
              <p:ext uri="{D42A27DB-BD31-4B8C-83A1-F6EECF244321}">
                <p14:modId xmlns:p14="http://schemas.microsoft.com/office/powerpoint/2010/main" val="202599139"/>
              </p:ext>
            </p:extLst>
          </p:nvPr>
        </p:nvGraphicFramePr>
        <p:xfrm>
          <a:off x="685800" y="1691640"/>
          <a:ext cx="10789920" cy="3291840"/>
        </p:xfrm>
        <a:graphic>
          <a:graphicData uri="http://schemas.openxmlformats.org/drawingml/2006/table">
            <a:tbl>
              <a:tblPr/>
              <a:tblGrid>
                <a:gridCol w="3931920">
                  <a:extLst>
                    <a:ext uri="{9D8B030D-6E8A-4147-A177-3AD203B41FA5}">
                      <a16:colId xmlns:a16="http://schemas.microsoft.com/office/drawing/2014/main" val="20000"/>
                    </a:ext>
                  </a:extLst>
                </a:gridCol>
                <a:gridCol w="265176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2377440">
                  <a:extLst>
                    <a:ext uri="{9D8B030D-6E8A-4147-A177-3AD203B41FA5}">
                      <a16:colId xmlns:a16="http://schemas.microsoft.com/office/drawing/2014/main" val="20003"/>
                    </a:ext>
                  </a:extLst>
                </a:gridCol>
              </a:tblGrid>
              <a:tr h="548640">
                <a:tc>
                  <a:txBody>
                    <a:bodyPr/>
                    <a:lstStyle/>
                    <a:p>
                      <a:pPr marL="0" indent="0" algn="l">
                        <a:buNone/>
                      </a:pPr>
                      <a:r>
                        <a:rPr lang="en-US" sz="1200" b="1" dirty="0">
                          <a:solidFill>
                            <a:srgbClr val="FFFFFF"/>
                          </a:solidFill>
                          <a:latin typeface="Arial" pitchFamily="34" charset="0"/>
                          <a:ea typeface="Arial" pitchFamily="34" charset="-122"/>
                          <a:cs typeface="Arial" pitchFamily="34" charset="-120"/>
                        </a:rPr>
                        <a:t>Method</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l">
                        <a:buNone/>
                      </a:pPr>
                      <a:r>
                        <a:rPr lang="en-US" sz="1200" b="1" dirty="0">
                          <a:solidFill>
                            <a:srgbClr val="FFFFFF"/>
                          </a:solidFill>
                          <a:latin typeface="Arial" pitchFamily="34" charset="0"/>
                          <a:ea typeface="Arial" pitchFamily="34" charset="-122"/>
                          <a:cs typeface="Arial" pitchFamily="34" charset="-120"/>
                        </a:rPr>
                        <a:t>Bias</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l">
                        <a:buNone/>
                      </a:pPr>
                      <a:r>
                        <a:rPr lang="en-US" sz="1200" b="1" dirty="0">
                          <a:solidFill>
                            <a:srgbClr val="FFFFFF"/>
                          </a:solidFill>
                          <a:latin typeface="Arial" pitchFamily="34" charset="0"/>
                          <a:ea typeface="Arial" pitchFamily="34" charset="-122"/>
                          <a:cs typeface="Arial" pitchFamily="34" charset="-120"/>
                        </a:rPr>
                        <a:t>Uses the data</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l">
                        <a:buNone/>
                      </a:pPr>
                      <a:r>
                        <a:rPr lang="en-US" sz="1200" b="1" dirty="0">
                          <a:solidFill>
                            <a:srgbClr val="FFFFFF"/>
                          </a:solidFill>
                          <a:latin typeface="Arial" pitchFamily="34" charset="0"/>
                          <a:ea typeface="Arial" pitchFamily="34" charset="-122"/>
                          <a:cs typeface="Arial" pitchFamily="34" charset="-120"/>
                        </a:rPr>
                        <a:t>Honest uncertainty</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extLst>
                  <a:ext uri="{0D108BD9-81ED-4DB2-BD59-A6C34878D82A}">
                    <a16:rowId xmlns:a16="http://schemas.microsoft.com/office/drawing/2014/main" val="10000"/>
                  </a:ext>
                </a:extLst>
              </a:tr>
              <a:tr h="548640">
                <a:tc>
                  <a:txBody>
                    <a:bodyPr/>
                    <a:lstStyle/>
                    <a:p>
                      <a:pPr marL="0" indent="0">
                        <a:buNone/>
                      </a:pPr>
                      <a:r>
                        <a:rPr lang="en-US" sz="1200" dirty="0">
                          <a:solidFill>
                            <a:srgbClr val="333333"/>
                          </a:solidFill>
                          <a:latin typeface="Arial" pitchFamily="34" charset="0"/>
                          <a:ea typeface="Arial" pitchFamily="34" charset="-122"/>
                          <a:cs typeface="Arial" pitchFamily="34" charset="-120"/>
                        </a:rPr>
                        <a:t>Listwise deletion (delete the case)</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C1443C"/>
                          </a:solidFill>
                          <a:latin typeface="Arial" pitchFamily="34" charset="0"/>
                          <a:ea typeface="Arial" pitchFamily="34" charset="-122"/>
                          <a:cs typeface="Arial" pitchFamily="34" charset="-120"/>
                        </a:rPr>
                        <a:t>Only safe under MCAR</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C1443C"/>
                          </a:solidFill>
                          <a:latin typeface="Arial" pitchFamily="34" charset="0"/>
                          <a:ea typeface="Arial" pitchFamily="34" charset="-122"/>
                          <a:cs typeface="Arial" pitchFamily="34" charset="-120"/>
                        </a:rPr>
                        <a:t>Terrible</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1E7A6B"/>
                          </a:solidFill>
                          <a:latin typeface="Arial" pitchFamily="34" charset="0"/>
                          <a:ea typeface="Arial" pitchFamily="34" charset="-122"/>
                          <a:cs typeface="Arial" pitchFamily="34" charset="-120"/>
                        </a:rPr>
                        <a:t>Yes</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1"/>
                  </a:ext>
                </a:extLst>
              </a:tr>
              <a:tr h="548640">
                <a:tc>
                  <a:txBody>
                    <a:bodyPr/>
                    <a:lstStyle/>
                    <a:p>
                      <a:pPr marL="0" indent="0">
                        <a:buNone/>
                      </a:pPr>
                      <a:r>
                        <a:rPr lang="en-US" sz="1200" dirty="0">
                          <a:solidFill>
                            <a:srgbClr val="333333"/>
                          </a:solidFill>
                          <a:latin typeface="Arial" pitchFamily="34" charset="0"/>
                          <a:ea typeface="Arial" pitchFamily="34" charset="-122"/>
                          <a:cs typeface="Arial" pitchFamily="34" charset="-120"/>
                        </a:rPr>
                        <a:t>Pairwise deletion</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C1443C"/>
                          </a:solidFill>
                          <a:latin typeface="Arial" pitchFamily="34" charset="0"/>
                          <a:ea typeface="Arial" pitchFamily="34" charset="-122"/>
                          <a:cs typeface="Arial" pitchFamily="34" charset="-120"/>
                        </a:rPr>
                        <a:t>Only safe under MCAR</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8B7500"/>
                          </a:solidFill>
                          <a:latin typeface="Arial" pitchFamily="34" charset="0"/>
                          <a:ea typeface="Arial" pitchFamily="34" charset="-122"/>
                          <a:cs typeface="Arial" pitchFamily="34" charset="-120"/>
                        </a:rPr>
                        <a:t>Better</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C1443C"/>
                          </a:solidFill>
                          <a:latin typeface="Arial" pitchFamily="34" charset="0"/>
                          <a:ea typeface="Arial" pitchFamily="34" charset="-122"/>
                          <a:cs typeface="Arial" pitchFamily="34" charset="-120"/>
                        </a:rPr>
                        <a:t>No — no honest SE</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2"/>
                  </a:ext>
                </a:extLst>
              </a:tr>
              <a:tr h="548640">
                <a:tc>
                  <a:txBody>
                    <a:bodyPr/>
                    <a:lstStyle/>
                    <a:p>
                      <a:pPr marL="0" indent="0">
                        <a:buNone/>
                      </a:pPr>
                      <a:r>
                        <a:rPr lang="en-US" sz="1200" dirty="0">
                          <a:solidFill>
                            <a:srgbClr val="333333"/>
                          </a:solidFill>
                          <a:latin typeface="Arial" pitchFamily="34" charset="0"/>
                          <a:ea typeface="Arial" pitchFamily="34" charset="-122"/>
                          <a:cs typeface="Arial" pitchFamily="34" charset="-120"/>
                        </a:rPr>
                        <a:t>Mean substitution</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C1443C"/>
                          </a:solidFill>
                          <a:latin typeface="Arial" pitchFamily="34" charset="0"/>
                          <a:ea typeface="Arial" pitchFamily="34" charset="-122"/>
                          <a:cs typeface="Arial" pitchFamily="34" charset="-120"/>
                        </a:rPr>
                        <a:t>Biased, even under MCAR</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1E7A6B"/>
                          </a:solidFill>
                          <a:latin typeface="Arial" pitchFamily="34" charset="0"/>
                          <a:ea typeface="Arial" pitchFamily="34" charset="-122"/>
                          <a:cs typeface="Arial" pitchFamily="34" charset="-120"/>
                        </a:rPr>
                        <a:t>Yes</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C1443C"/>
                          </a:solidFill>
                          <a:latin typeface="Arial" pitchFamily="34" charset="0"/>
                          <a:ea typeface="Arial" pitchFamily="34" charset="-122"/>
                          <a:cs typeface="Arial" pitchFamily="34" charset="-120"/>
                        </a:rPr>
                        <a:t>No — shrinks variance</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3"/>
                  </a:ext>
                </a:extLst>
              </a:tr>
              <a:tr h="548640">
                <a:tc>
                  <a:txBody>
                    <a:bodyPr/>
                    <a:lstStyle/>
                    <a:p>
                      <a:pPr marL="0" indent="0">
                        <a:buNone/>
                      </a:pPr>
                      <a:r>
                        <a:rPr lang="en-US" sz="1200" dirty="0">
                          <a:solidFill>
                            <a:srgbClr val="333333"/>
                          </a:solidFill>
                          <a:latin typeface="Arial" pitchFamily="34" charset="0"/>
                          <a:ea typeface="Arial" pitchFamily="34" charset="-122"/>
                          <a:cs typeface="Arial" pitchFamily="34" charset="-120"/>
                        </a:rPr>
                        <a:t>Missing-indicator / dummy adjustment</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C1443C"/>
                          </a:solidFill>
                          <a:latin typeface="Arial" pitchFamily="34" charset="0"/>
                          <a:ea typeface="Arial" pitchFamily="34" charset="-122"/>
                          <a:cs typeface="Arial" pitchFamily="34" charset="-120"/>
                        </a:rPr>
                        <a:t>Biased, even under MCAR</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1E7A6B"/>
                          </a:solidFill>
                          <a:latin typeface="Arial" pitchFamily="34" charset="0"/>
                          <a:ea typeface="Arial" pitchFamily="34" charset="-122"/>
                          <a:cs typeface="Arial" pitchFamily="34" charset="-120"/>
                        </a:rPr>
                        <a:t>Yes</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8B7500"/>
                          </a:solidFill>
                          <a:latin typeface="Arial" pitchFamily="34" charset="0"/>
                          <a:ea typeface="Arial" pitchFamily="34" charset="-122"/>
                          <a:cs typeface="Arial" pitchFamily="34" charset="-120"/>
                        </a:rPr>
                        <a:t>Roughly</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4"/>
                  </a:ext>
                </a:extLst>
              </a:tr>
              <a:tr h="548640">
                <a:tc>
                  <a:txBody>
                    <a:bodyPr/>
                    <a:lstStyle/>
                    <a:p>
                      <a:pPr marL="0" indent="0">
                        <a:buNone/>
                      </a:pPr>
                      <a:r>
                        <a:rPr lang="en-US" sz="1200" dirty="0">
                          <a:solidFill>
                            <a:srgbClr val="333333"/>
                          </a:solidFill>
                          <a:latin typeface="Arial" pitchFamily="34" charset="0"/>
                          <a:ea typeface="Arial" pitchFamily="34" charset="-122"/>
                          <a:cs typeface="Arial" pitchFamily="34" charset="-120"/>
                        </a:rPr>
                        <a:t>Single regression imputation</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8B7500"/>
                          </a:solidFill>
                          <a:latin typeface="Arial" pitchFamily="34" charset="0"/>
                          <a:ea typeface="Arial" pitchFamily="34" charset="-122"/>
                          <a:cs typeface="Arial" pitchFamily="34" charset="-120"/>
                        </a:rPr>
                        <a:t>Better</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1E7A6B"/>
                          </a:solidFill>
                          <a:latin typeface="Arial" pitchFamily="34" charset="0"/>
                          <a:ea typeface="Arial" pitchFamily="34" charset="-122"/>
                          <a:cs typeface="Arial" pitchFamily="34" charset="-120"/>
                        </a:rPr>
                        <a:t>Yes</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00" dirty="0">
                          <a:solidFill>
                            <a:srgbClr val="C1443C"/>
                          </a:solidFill>
                          <a:latin typeface="Arial" pitchFamily="34" charset="0"/>
                          <a:ea typeface="Arial" pitchFamily="34" charset="-122"/>
                          <a:cs typeface="Arial" pitchFamily="34" charset="-120"/>
                        </a:rPr>
                        <a:t>No — far too confident</a:t>
                      </a:r>
                      <a:endParaRPr lang="en-US" sz="120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Shape 2"/>
          <p:cNvSpPr/>
          <p:nvPr/>
        </p:nvSpPr>
        <p:spPr>
          <a:xfrm>
            <a:off x="685800" y="5138928"/>
            <a:ext cx="10789920" cy="1051560"/>
          </a:xfrm>
          <a:prstGeom prst="roundRect">
            <a:avLst>
              <a:gd name="adj" fmla="val 4348"/>
            </a:avLst>
          </a:prstGeom>
          <a:solidFill>
            <a:srgbClr val="1F4E79"/>
          </a:solidFill>
          <a:ln w="12700">
            <a:solidFill>
              <a:srgbClr val="1F4E79"/>
            </a:solidFill>
            <a:prstDash val="solid"/>
          </a:ln>
        </p:spPr>
        <p:txBody>
          <a:bodyPr/>
          <a:lstStyle/>
          <a:p>
            <a:endParaRPr lang="en-US"/>
          </a:p>
        </p:txBody>
      </p:sp>
      <p:sp>
        <p:nvSpPr>
          <p:cNvPr id="6" name="Text 3"/>
          <p:cNvSpPr/>
          <p:nvPr/>
        </p:nvSpPr>
        <p:spPr>
          <a:xfrm>
            <a:off x="1051560" y="5294376"/>
            <a:ext cx="10058400" cy="777240"/>
          </a:xfrm>
          <a:prstGeom prst="rect">
            <a:avLst/>
          </a:prstGeom>
          <a:noFill/>
          <a:ln/>
        </p:spPr>
        <p:txBody>
          <a:bodyPr wrap="square" lIns="0" tIns="0" rIns="0" bIns="0" rtlCol="0" anchor="ctr"/>
          <a:lstStyle/>
          <a:p>
            <a:pPr marL="0" indent="0">
              <a:buNone/>
            </a:pPr>
            <a:r>
              <a:rPr lang="en-US" sz="1450" dirty="0">
                <a:solidFill>
                  <a:srgbClr val="CFE0F2"/>
                </a:solidFill>
                <a:latin typeface="Arial" pitchFamily="34" charset="0"/>
                <a:ea typeface="Arial" pitchFamily="34" charset="-122"/>
                <a:cs typeface="Arial" pitchFamily="34" charset="-120"/>
              </a:rPr>
              <a:t>Deletion is at least honest about what it does not know. Single imputation is the dangerous one — it hands your software a guess and lets it report the standard error as though you had measured it.</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5">
    <p:bg>
      <p:bgPr>
        <a:solidFill>
          <a:srgbClr val="1F4E79"/>
        </a:solidFill>
        <a:effectLst/>
      </p:bgPr>
    </p:bg>
    <p:spTree>
      <p:nvGrpSpPr>
        <p:cNvPr id="1" name=""/>
        <p:cNvGrpSpPr/>
        <p:nvPr/>
      </p:nvGrpSpPr>
      <p:grpSpPr>
        <a:xfrm>
          <a:off x="0" y="0"/>
          <a:ext cx="0" cy="0"/>
          <a:chOff x="0" y="0"/>
          <a:chExt cx="0" cy="0"/>
        </a:xfrm>
      </p:grpSpPr>
      <p:sp>
        <p:nvSpPr>
          <p:cNvPr id="3" name="Text 1"/>
          <p:cNvSpPr/>
          <p:nvPr/>
        </p:nvSpPr>
        <p:spPr>
          <a:xfrm>
            <a:off x="685800" y="2395728"/>
            <a:ext cx="10789920" cy="868680"/>
          </a:xfrm>
          <a:prstGeom prst="rect">
            <a:avLst/>
          </a:prstGeom>
          <a:noFill/>
          <a:ln/>
        </p:spPr>
        <p:txBody>
          <a:bodyPr wrap="square"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Multiple imputation</a:t>
            </a:r>
            <a:endParaRPr lang="en-US" sz="3800" dirty="0"/>
          </a:p>
        </p:txBody>
      </p:sp>
      <p:sp>
        <p:nvSpPr>
          <p:cNvPr id="4" name="Shape 2"/>
          <p:cNvSpPr/>
          <p:nvPr/>
        </p:nvSpPr>
        <p:spPr>
          <a:xfrm>
            <a:off x="685800" y="3401568"/>
            <a:ext cx="2011680" cy="41148"/>
          </a:xfrm>
          <a:prstGeom prst="rect">
            <a:avLst/>
          </a:prstGeom>
          <a:solidFill>
            <a:srgbClr val="2E75B6"/>
          </a:solidFill>
          <a:ln/>
        </p:spPr>
        <p:txBody>
          <a:bodyPr/>
          <a:lstStyle/>
          <a:p>
            <a:endParaRPr lang="en-US"/>
          </a:p>
        </p:txBody>
      </p:sp>
      <p:sp>
        <p:nvSpPr>
          <p:cNvPr id="5" name="Text 3"/>
          <p:cNvSpPr/>
          <p:nvPr/>
        </p:nvSpPr>
        <p:spPr>
          <a:xfrm>
            <a:off x="685800" y="3639312"/>
            <a:ext cx="8961120" cy="548640"/>
          </a:xfrm>
          <a:prstGeom prst="rect">
            <a:avLst/>
          </a:prstGeom>
          <a:noFill/>
          <a:ln/>
        </p:spPr>
        <p:txBody>
          <a:bodyPr wrap="square" rtlCol="0" anchor="ctr"/>
          <a:lstStyle/>
          <a:p>
            <a:pPr marL="0" indent="0">
              <a:buNone/>
            </a:pPr>
            <a:r>
              <a:rPr lang="en-US" sz="1500" dirty="0">
                <a:solidFill>
                  <a:srgbClr val="CFE0F2"/>
                </a:solidFill>
                <a:latin typeface="Arial" pitchFamily="34" charset="0"/>
                <a:ea typeface="Arial" pitchFamily="34" charset="-122"/>
                <a:cs typeface="Arial" pitchFamily="34" charset="-120"/>
              </a:rPr>
              <a:t>What it is, why it works, and what it cannot do</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INTUITION BEFORE FORMALISM</a:t>
            </a:r>
            <a:endParaRPr lang="en-US" sz="1050" dirty="0"/>
          </a:p>
        </p:txBody>
      </p:sp>
      <p:sp>
        <p:nvSpPr>
          <p:cNvPr id="3" name="Text 1"/>
          <p:cNvSpPr/>
          <p:nvPr/>
        </p:nvSpPr>
        <p:spPr>
          <a:xfrm>
            <a:off x="685800" y="67665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The core idea in three moves</a:t>
            </a:r>
            <a:endParaRPr lang="en-US" sz="3100" dirty="0"/>
          </a:p>
        </p:txBody>
      </p:sp>
      <p:sp>
        <p:nvSpPr>
          <p:cNvPr id="4" name="Shape 2"/>
          <p:cNvSpPr/>
          <p:nvPr/>
        </p:nvSpPr>
        <p:spPr>
          <a:xfrm>
            <a:off x="685800" y="1920240"/>
            <a:ext cx="3261360" cy="2377440"/>
          </a:xfrm>
          <a:prstGeom prst="roundRect">
            <a:avLst>
              <a:gd name="adj" fmla="val 1923"/>
            </a:avLst>
          </a:prstGeom>
          <a:solidFill>
            <a:srgbClr val="F7F9FC"/>
          </a:solidFill>
          <a:ln w="12700">
            <a:solidFill>
              <a:srgbClr val="DCE4F0"/>
            </a:solidFill>
            <a:prstDash val="solid"/>
          </a:ln>
        </p:spPr>
        <p:txBody>
          <a:bodyPr/>
          <a:lstStyle/>
          <a:p>
            <a:endParaRPr lang="en-US"/>
          </a:p>
        </p:txBody>
      </p:sp>
      <p:sp>
        <p:nvSpPr>
          <p:cNvPr id="5" name="Shape 3"/>
          <p:cNvSpPr/>
          <p:nvPr/>
        </p:nvSpPr>
        <p:spPr>
          <a:xfrm>
            <a:off x="1969008" y="2139696"/>
            <a:ext cx="694944" cy="694944"/>
          </a:xfrm>
          <a:prstGeom prst="ellipse">
            <a:avLst/>
          </a:prstGeom>
          <a:solidFill>
            <a:srgbClr val="EBF1F8"/>
          </a:solidFill>
          <a:ln/>
        </p:spPr>
        <p:txBody>
          <a:bodyPr/>
          <a:lstStyle/>
          <a:p>
            <a:endParaRPr lang="en-US"/>
          </a:p>
        </p:txBody>
      </p:sp>
      <p:sp>
        <p:nvSpPr>
          <p:cNvPr id="6" name="Text 4"/>
          <p:cNvSpPr/>
          <p:nvPr/>
        </p:nvSpPr>
        <p:spPr>
          <a:xfrm>
            <a:off x="1969008" y="2139696"/>
            <a:ext cx="694944" cy="694944"/>
          </a:xfrm>
          <a:prstGeom prst="rect">
            <a:avLst/>
          </a:prstGeom>
          <a:noFill/>
          <a:ln/>
        </p:spPr>
        <p:txBody>
          <a:bodyPr wrap="square" rtlCol="0" anchor="ctr"/>
          <a:lstStyle/>
          <a:p>
            <a:pPr marL="0" indent="0" algn="ctr">
              <a:buNone/>
            </a:pPr>
            <a:r>
              <a:rPr lang="en-US" sz="2600" b="1" dirty="0">
                <a:solidFill>
                  <a:srgbClr val="1F4E79"/>
                </a:solidFill>
                <a:latin typeface="Cambria" pitchFamily="34" charset="0"/>
                <a:ea typeface="Cambria" pitchFamily="34" charset="-122"/>
                <a:cs typeface="Cambria" pitchFamily="34" charset="-120"/>
              </a:rPr>
              <a:t>1</a:t>
            </a:r>
            <a:endParaRPr lang="en-US" sz="2600" dirty="0"/>
          </a:p>
        </p:txBody>
      </p:sp>
      <p:sp>
        <p:nvSpPr>
          <p:cNvPr id="7" name="Text 5"/>
          <p:cNvSpPr/>
          <p:nvPr/>
        </p:nvSpPr>
        <p:spPr>
          <a:xfrm>
            <a:off x="896112" y="2802636"/>
            <a:ext cx="2895600" cy="411480"/>
          </a:xfrm>
          <a:prstGeom prst="rect">
            <a:avLst/>
          </a:prstGeom>
          <a:noFill/>
          <a:ln/>
        </p:spPr>
        <p:txBody>
          <a:bodyPr wrap="square" lIns="0" tIns="0" rIns="0" bIns="0" rtlCol="0" anchor="ctr"/>
          <a:lstStyle/>
          <a:p>
            <a:pPr marL="0" indent="0" algn="ctr">
              <a:buNone/>
            </a:pPr>
            <a:r>
              <a:rPr lang="en-US" sz="2000" b="1" dirty="0">
                <a:solidFill>
                  <a:srgbClr val="1F4E79"/>
                </a:solidFill>
                <a:latin typeface="Cambria" pitchFamily="34" charset="0"/>
                <a:ea typeface="Cambria" pitchFamily="34" charset="-122"/>
                <a:cs typeface="Cambria" pitchFamily="34" charset="-120"/>
              </a:rPr>
              <a:t>Draw</a:t>
            </a:r>
            <a:endParaRPr lang="en-US" sz="2000" dirty="0"/>
          </a:p>
        </p:txBody>
      </p:sp>
      <p:sp>
        <p:nvSpPr>
          <p:cNvPr id="8" name="Text 6"/>
          <p:cNvSpPr/>
          <p:nvPr/>
        </p:nvSpPr>
        <p:spPr>
          <a:xfrm>
            <a:off x="941832" y="3305556"/>
            <a:ext cx="2749296" cy="822960"/>
          </a:xfrm>
          <a:prstGeom prst="rect">
            <a:avLst/>
          </a:prstGeom>
          <a:noFill/>
          <a:ln/>
        </p:spPr>
        <p:txBody>
          <a:bodyPr wrap="square" lIns="0" tIns="0" rIns="0" bIns="0" rtlCol="0" anchor="ctr"/>
          <a:lstStyle/>
          <a:p>
            <a:pPr marL="0" indent="0" algn="ctr">
              <a:buNone/>
            </a:pPr>
            <a:r>
              <a:rPr lang="en-US" sz="1300" dirty="0">
                <a:solidFill>
                  <a:srgbClr val="333333"/>
                </a:solidFill>
                <a:latin typeface="Arial" pitchFamily="34" charset="0"/>
                <a:ea typeface="Arial" pitchFamily="34" charset="-122"/>
                <a:cs typeface="Arial" pitchFamily="34" charset="-120"/>
              </a:rPr>
              <a:t>Fill each missing value several times over, drawing plausible values from everything else you know about that case — with random noise, using modeling, so the fills differ.</a:t>
            </a:r>
            <a:endParaRPr lang="en-US" sz="1300" dirty="0"/>
          </a:p>
        </p:txBody>
      </p:sp>
      <p:sp>
        <p:nvSpPr>
          <p:cNvPr id="9" name="Text 7"/>
          <p:cNvSpPr/>
          <p:nvPr/>
        </p:nvSpPr>
        <p:spPr>
          <a:xfrm>
            <a:off x="4020312" y="2788920"/>
            <a:ext cx="457200" cy="457200"/>
          </a:xfrm>
          <a:prstGeom prst="rect">
            <a:avLst/>
          </a:prstGeom>
          <a:noFill/>
          <a:ln/>
        </p:spPr>
        <p:txBody>
          <a:bodyPr wrap="square" rtlCol="0" anchor="ctr"/>
          <a:lstStyle/>
          <a:p>
            <a:pPr marL="0" indent="0" algn="ctr">
              <a:buNone/>
            </a:pPr>
            <a:r>
              <a:rPr lang="en-US" sz="2600" dirty="0">
                <a:solidFill>
                  <a:srgbClr val="2E75B6"/>
                </a:solidFill>
                <a:latin typeface="Arial" pitchFamily="34" charset="0"/>
                <a:ea typeface="Arial" pitchFamily="34" charset="-122"/>
                <a:cs typeface="Arial" pitchFamily="34" charset="-120"/>
              </a:rPr>
              <a:t>→</a:t>
            </a:r>
            <a:endParaRPr lang="en-US" sz="2600" dirty="0"/>
          </a:p>
        </p:txBody>
      </p:sp>
      <p:sp>
        <p:nvSpPr>
          <p:cNvPr id="10" name="Shape 8"/>
          <p:cNvSpPr/>
          <p:nvPr/>
        </p:nvSpPr>
        <p:spPr>
          <a:xfrm>
            <a:off x="4450080" y="1920240"/>
            <a:ext cx="3261360" cy="2377440"/>
          </a:xfrm>
          <a:prstGeom prst="roundRect">
            <a:avLst>
              <a:gd name="adj" fmla="val 1923"/>
            </a:avLst>
          </a:prstGeom>
          <a:solidFill>
            <a:srgbClr val="F7F9FC"/>
          </a:solidFill>
          <a:ln w="12700">
            <a:solidFill>
              <a:srgbClr val="DCE4F0"/>
            </a:solidFill>
            <a:prstDash val="solid"/>
          </a:ln>
        </p:spPr>
        <p:txBody>
          <a:bodyPr/>
          <a:lstStyle/>
          <a:p>
            <a:endParaRPr lang="en-US"/>
          </a:p>
        </p:txBody>
      </p:sp>
      <p:sp>
        <p:nvSpPr>
          <p:cNvPr id="11" name="Shape 9"/>
          <p:cNvSpPr/>
          <p:nvPr/>
        </p:nvSpPr>
        <p:spPr>
          <a:xfrm>
            <a:off x="5733288" y="2139696"/>
            <a:ext cx="694944" cy="694944"/>
          </a:xfrm>
          <a:prstGeom prst="ellipse">
            <a:avLst/>
          </a:prstGeom>
          <a:solidFill>
            <a:srgbClr val="EBF1F8"/>
          </a:solidFill>
          <a:ln/>
        </p:spPr>
        <p:txBody>
          <a:bodyPr/>
          <a:lstStyle/>
          <a:p>
            <a:endParaRPr lang="en-US"/>
          </a:p>
        </p:txBody>
      </p:sp>
      <p:sp>
        <p:nvSpPr>
          <p:cNvPr id="12" name="Text 10"/>
          <p:cNvSpPr/>
          <p:nvPr/>
        </p:nvSpPr>
        <p:spPr>
          <a:xfrm>
            <a:off x="5733288" y="2139696"/>
            <a:ext cx="694944" cy="694944"/>
          </a:xfrm>
          <a:prstGeom prst="rect">
            <a:avLst/>
          </a:prstGeom>
          <a:noFill/>
          <a:ln/>
        </p:spPr>
        <p:txBody>
          <a:bodyPr wrap="square" rtlCol="0" anchor="ctr"/>
          <a:lstStyle/>
          <a:p>
            <a:pPr marL="0" indent="0" algn="ctr">
              <a:buNone/>
            </a:pPr>
            <a:r>
              <a:rPr lang="en-US" sz="2600" b="1" dirty="0">
                <a:solidFill>
                  <a:srgbClr val="1F4E79"/>
                </a:solidFill>
                <a:latin typeface="Cambria" pitchFamily="34" charset="0"/>
                <a:ea typeface="Cambria" pitchFamily="34" charset="-122"/>
                <a:cs typeface="Cambria" pitchFamily="34" charset="-120"/>
              </a:rPr>
              <a:t>2</a:t>
            </a:r>
            <a:endParaRPr lang="en-US" sz="2600" dirty="0"/>
          </a:p>
        </p:txBody>
      </p:sp>
      <p:sp>
        <p:nvSpPr>
          <p:cNvPr id="13" name="Text 11"/>
          <p:cNvSpPr/>
          <p:nvPr/>
        </p:nvSpPr>
        <p:spPr>
          <a:xfrm>
            <a:off x="4660392" y="2802636"/>
            <a:ext cx="2895600" cy="411480"/>
          </a:xfrm>
          <a:prstGeom prst="rect">
            <a:avLst/>
          </a:prstGeom>
          <a:noFill/>
          <a:ln/>
        </p:spPr>
        <p:txBody>
          <a:bodyPr wrap="square" lIns="0" tIns="0" rIns="0" bIns="0" rtlCol="0" anchor="ctr"/>
          <a:lstStyle/>
          <a:p>
            <a:pPr marL="0" indent="0" algn="ctr">
              <a:buNone/>
            </a:pPr>
            <a:r>
              <a:rPr lang="en-US" sz="2000" b="1" dirty="0">
                <a:solidFill>
                  <a:srgbClr val="1F4E79"/>
                </a:solidFill>
                <a:latin typeface="Cambria" pitchFamily="34" charset="0"/>
                <a:ea typeface="Cambria" pitchFamily="34" charset="-122"/>
                <a:cs typeface="Cambria" pitchFamily="34" charset="-120"/>
              </a:rPr>
              <a:t>Analyse</a:t>
            </a:r>
            <a:endParaRPr lang="en-US" sz="2000" dirty="0"/>
          </a:p>
        </p:txBody>
      </p:sp>
      <p:sp>
        <p:nvSpPr>
          <p:cNvPr id="14" name="Text 12"/>
          <p:cNvSpPr/>
          <p:nvPr/>
        </p:nvSpPr>
        <p:spPr>
          <a:xfrm>
            <a:off x="4733544" y="3112904"/>
            <a:ext cx="2749296" cy="822960"/>
          </a:xfrm>
          <a:prstGeom prst="rect">
            <a:avLst/>
          </a:prstGeom>
          <a:noFill/>
          <a:ln/>
        </p:spPr>
        <p:txBody>
          <a:bodyPr wrap="square" lIns="0" tIns="0" rIns="0" bIns="0" rtlCol="0" anchor="ctr"/>
          <a:lstStyle/>
          <a:p>
            <a:pPr marL="0" indent="0" algn="ctr">
              <a:buNone/>
            </a:pPr>
            <a:r>
              <a:rPr lang="en-US" sz="1300" dirty="0">
                <a:solidFill>
                  <a:srgbClr val="333333"/>
                </a:solidFill>
                <a:latin typeface="Arial" pitchFamily="34" charset="0"/>
                <a:ea typeface="Arial" pitchFamily="34" charset="-122"/>
                <a:cs typeface="Arial" pitchFamily="34" charset="-120"/>
              </a:rPr>
              <a:t>Run your ordinary analysis on each completed dataset. Unchanged. The model you already wanted to fit.</a:t>
            </a:r>
            <a:endParaRPr lang="en-US" sz="1300" dirty="0"/>
          </a:p>
        </p:txBody>
      </p:sp>
      <p:sp>
        <p:nvSpPr>
          <p:cNvPr id="15" name="Text 13"/>
          <p:cNvSpPr/>
          <p:nvPr/>
        </p:nvSpPr>
        <p:spPr>
          <a:xfrm>
            <a:off x="7784592" y="2788920"/>
            <a:ext cx="457200" cy="457200"/>
          </a:xfrm>
          <a:prstGeom prst="rect">
            <a:avLst/>
          </a:prstGeom>
          <a:noFill/>
          <a:ln/>
        </p:spPr>
        <p:txBody>
          <a:bodyPr wrap="square" rtlCol="0" anchor="ctr"/>
          <a:lstStyle/>
          <a:p>
            <a:pPr marL="0" indent="0" algn="ctr">
              <a:buNone/>
            </a:pPr>
            <a:r>
              <a:rPr lang="en-US" sz="2600" dirty="0">
                <a:solidFill>
                  <a:srgbClr val="2E75B6"/>
                </a:solidFill>
                <a:latin typeface="Arial" pitchFamily="34" charset="0"/>
                <a:ea typeface="Arial" pitchFamily="34" charset="-122"/>
                <a:cs typeface="Arial" pitchFamily="34" charset="-120"/>
              </a:rPr>
              <a:t>→</a:t>
            </a:r>
            <a:endParaRPr lang="en-US" sz="2600" dirty="0"/>
          </a:p>
        </p:txBody>
      </p:sp>
      <p:sp>
        <p:nvSpPr>
          <p:cNvPr id="16" name="Shape 14"/>
          <p:cNvSpPr/>
          <p:nvPr/>
        </p:nvSpPr>
        <p:spPr>
          <a:xfrm>
            <a:off x="8241792" y="1920240"/>
            <a:ext cx="3261360" cy="2377440"/>
          </a:xfrm>
          <a:prstGeom prst="roundRect">
            <a:avLst>
              <a:gd name="adj" fmla="val 1923"/>
            </a:avLst>
          </a:prstGeom>
          <a:solidFill>
            <a:srgbClr val="F7F9FC"/>
          </a:solidFill>
          <a:ln w="12700">
            <a:solidFill>
              <a:srgbClr val="DCE4F0"/>
            </a:solidFill>
            <a:prstDash val="solid"/>
          </a:ln>
        </p:spPr>
        <p:txBody>
          <a:bodyPr/>
          <a:lstStyle/>
          <a:p>
            <a:endParaRPr lang="en-US"/>
          </a:p>
        </p:txBody>
      </p:sp>
      <p:sp>
        <p:nvSpPr>
          <p:cNvPr id="17" name="Shape 15"/>
          <p:cNvSpPr/>
          <p:nvPr/>
        </p:nvSpPr>
        <p:spPr>
          <a:xfrm>
            <a:off x="9497568" y="2139696"/>
            <a:ext cx="694944" cy="694944"/>
          </a:xfrm>
          <a:prstGeom prst="ellipse">
            <a:avLst/>
          </a:prstGeom>
          <a:solidFill>
            <a:srgbClr val="EBF1F8"/>
          </a:solidFill>
          <a:ln/>
        </p:spPr>
        <p:txBody>
          <a:bodyPr/>
          <a:lstStyle/>
          <a:p>
            <a:endParaRPr lang="en-US"/>
          </a:p>
        </p:txBody>
      </p:sp>
      <p:sp>
        <p:nvSpPr>
          <p:cNvPr id="18" name="Text 16"/>
          <p:cNvSpPr/>
          <p:nvPr/>
        </p:nvSpPr>
        <p:spPr>
          <a:xfrm>
            <a:off x="9497568" y="2139696"/>
            <a:ext cx="694944" cy="694944"/>
          </a:xfrm>
          <a:prstGeom prst="rect">
            <a:avLst/>
          </a:prstGeom>
          <a:noFill/>
          <a:ln/>
        </p:spPr>
        <p:txBody>
          <a:bodyPr wrap="square" rtlCol="0" anchor="ctr"/>
          <a:lstStyle/>
          <a:p>
            <a:pPr marL="0" indent="0" algn="ctr">
              <a:buNone/>
            </a:pPr>
            <a:r>
              <a:rPr lang="en-US" sz="2600" b="1" dirty="0">
                <a:solidFill>
                  <a:srgbClr val="1F4E79"/>
                </a:solidFill>
                <a:latin typeface="Cambria" pitchFamily="34" charset="0"/>
                <a:ea typeface="Cambria" pitchFamily="34" charset="-122"/>
                <a:cs typeface="Cambria" pitchFamily="34" charset="-120"/>
              </a:rPr>
              <a:t>3</a:t>
            </a:r>
            <a:endParaRPr lang="en-US" sz="2600" dirty="0"/>
          </a:p>
        </p:txBody>
      </p:sp>
      <p:sp>
        <p:nvSpPr>
          <p:cNvPr id="19" name="Text 17"/>
          <p:cNvSpPr/>
          <p:nvPr/>
        </p:nvSpPr>
        <p:spPr>
          <a:xfrm>
            <a:off x="8397240" y="2802636"/>
            <a:ext cx="2895600" cy="411480"/>
          </a:xfrm>
          <a:prstGeom prst="rect">
            <a:avLst/>
          </a:prstGeom>
          <a:noFill/>
          <a:ln/>
        </p:spPr>
        <p:txBody>
          <a:bodyPr wrap="square" lIns="0" tIns="0" rIns="0" bIns="0" rtlCol="0" anchor="ctr"/>
          <a:lstStyle/>
          <a:p>
            <a:pPr marL="0" indent="0" algn="ctr">
              <a:buNone/>
            </a:pPr>
            <a:r>
              <a:rPr lang="en-US" sz="2000" b="1" dirty="0">
                <a:solidFill>
                  <a:srgbClr val="1F4E79"/>
                </a:solidFill>
                <a:latin typeface="Cambria" pitchFamily="34" charset="0"/>
                <a:ea typeface="Cambria" pitchFamily="34" charset="-122"/>
                <a:cs typeface="Cambria" pitchFamily="34" charset="-120"/>
              </a:rPr>
              <a:t>Pool</a:t>
            </a:r>
            <a:endParaRPr lang="en-US" sz="2000" dirty="0"/>
          </a:p>
        </p:txBody>
      </p:sp>
      <p:sp>
        <p:nvSpPr>
          <p:cNvPr id="20" name="Text 18"/>
          <p:cNvSpPr/>
          <p:nvPr/>
        </p:nvSpPr>
        <p:spPr>
          <a:xfrm>
            <a:off x="8470392" y="3232405"/>
            <a:ext cx="2749296" cy="822960"/>
          </a:xfrm>
          <a:prstGeom prst="rect">
            <a:avLst/>
          </a:prstGeom>
          <a:noFill/>
          <a:ln/>
        </p:spPr>
        <p:txBody>
          <a:bodyPr wrap="square" lIns="0" tIns="0" rIns="0" bIns="0" rtlCol="0" anchor="ctr"/>
          <a:lstStyle/>
          <a:p>
            <a:pPr marL="0" indent="0" algn="ctr">
              <a:buNone/>
            </a:pPr>
            <a:r>
              <a:rPr lang="en-US" sz="1300" dirty="0">
                <a:solidFill>
                  <a:srgbClr val="333333"/>
                </a:solidFill>
                <a:latin typeface="Arial" pitchFamily="34" charset="0"/>
                <a:ea typeface="Arial" pitchFamily="34" charset="-122"/>
                <a:cs typeface="Arial" pitchFamily="34" charset="-120"/>
              </a:rPr>
              <a:t>Combine the answers so that the disagreement between them becomes part of your reported uncertainty.</a:t>
            </a:r>
            <a:endParaRPr lang="en-US" sz="1300" dirty="0"/>
          </a:p>
        </p:txBody>
      </p:sp>
      <p:sp>
        <p:nvSpPr>
          <p:cNvPr id="21" name="Shape 19"/>
          <p:cNvSpPr/>
          <p:nvPr/>
        </p:nvSpPr>
        <p:spPr>
          <a:xfrm>
            <a:off x="685800" y="4617720"/>
            <a:ext cx="10789920" cy="1143000"/>
          </a:xfrm>
          <a:prstGeom prst="roundRect">
            <a:avLst>
              <a:gd name="adj" fmla="val 4000"/>
            </a:avLst>
          </a:prstGeom>
          <a:solidFill>
            <a:srgbClr val="1F4E79"/>
          </a:solidFill>
          <a:ln w="12700">
            <a:solidFill>
              <a:srgbClr val="1F4E79"/>
            </a:solidFill>
            <a:prstDash val="solid"/>
          </a:ln>
        </p:spPr>
        <p:txBody>
          <a:bodyPr/>
          <a:lstStyle/>
          <a:p>
            <a:endParaRPr lang="en-US"/>
          </a:p>
        </p:txBody>
      </p:sp>
      <p:sp>
        <p:nvSpPr>
          <p:cNvPr id="22" name="Text 20"/>
          <p:cNvSpPr/>
          <p:nvPr/>
        </p:nvSpPr>
        <p:spPr>
          <a:xfrm>
            <a:off x="1051560" y="4791456"/>
            <a:ext cx="10058400" cy="822960"/>
          </a:xfrm>
          <a:prstGeom prst="rect">
            <a:avLst/>
          </a:prstGeom>
          <a:noFill/>
          <a:ln/>
        </p:spPr>
        <p:txBody>
          <a:bodyPr wrap="square" lIns="0" tIns="0" rIns="0" bIns="0" rtlCol="0" anchor="ctr"/>
          <a:lstStyle/>
          <a:p>
            <a:pPr marL="0" indent="0">
              <a:buNone/>
            </a:pPr>
            <a:r>
              <a:rPr lang="en-US" sz="1450" dirty="0">
                <a:solidFill>
                  <a:srgbClr val="CFE0F2"/>
                </a:solidFill>
                <a:latin typeface="Arial" pitchFamily="34" charset="0"/>
                <a:ea typeface="Arial" pitchFamily="34" charset="-122"/>
                <a:cs typeface="Arial" pitchFamily="34" charset="-120"/>
              </a:rPr>
              <a:t>You are not recovering the values that went missing. You are recovering the RELATIONSHIPS those values would have contributed to..</a:t>
            </a:r>
            <a:endParaRPr lang="en-US" sz="14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WHY NOT JUST FILL EACH GAP ONCE?</a:t>
            </a:r>
            <a:endParaRPr lang="en-US" sz="1050" dirty="0"/>
          </a:p>
        </p:txBody>
      </p:sp>
      <p:sp>
        <p:nvSpPr>
          <p:cNvPr id="3" name="Text 1"/>
          <p:cNvSpPr/>
          <p:nvPr/>
        </p:nvSpPr>
        <p:spPr>
          <a:xfrm>
            <a:off x="685800" y="607877"/>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The random noise is the whole trick</a:t>
            </a:r>
            <a:endParaRPr lang="en-US" sz="3100" dirty="0"/>
          </a:p>
        </p:txBody>
      </p:sp>
      <p:sp>
        <p:nvSpPr>
          <p:cNvPr id="4" name="Shape 2"/>
          <p:cNvSpPr/>
          <p:nvPr/>
        </p:nvSpPr>
        <p:spPr>
          <a:xfrm>
            <a:off x="685800" y="1783080"/>
            <a:ext cx="5189220" cy="3383280"/>
          </a:xfrm>
          <a:prstGeom prst="roundRect">
            <a:avLst>
              <a:gd name="adj" fmla="val 1351"/>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1005840" y="2011680"/>
            <a:ext cx="4549140" cy="457200"/>
          </a:xfrm>
          <a:prstGeom prst="rect">
            <a:avLst/>
          </a:prstGeom>
          <a:noFill/>
          <a:ln/>
        </p:spPr>
        <p:txBody>
          <a:bodyPr wrap="square" lIns="0" tIns="0" rIns="0" bIns="0" rtlCol="0" anchor="ctr"/>
          <a:lstStyle/>
          <a:p>
            <a:pPr marL="0" indent="0">
              <a:buNone/>
            </a:pPr>
            <a:r>
              <a:rPr lang="en-US" sz="2200" b="1" dirty="0">
                <a:solidFill>
                  <a:srgbClr val="C1443C"/>
                </a:solidFill>
                <a:latin typeface="Cambria" pitchFamily="34" charset="0"/>
                <a:ea typeface="Cambria" pitchFamily="34" charset="-122"/>
                <a:cs typeface="Cambria" pitchFamily="34" charset="-120"/>
              </a:rPr>
              <a:t>Fill it once</a:t>
            </a:r>
            <a:endParaRPr lang="en-US" sz="2200" dirty="0"/>
          </a:p>
        </p:txBody>
      </p:sp>
      <p:sp>
        <p:nvSpPr>
          <p:cNvPr id="6" name="Text 4"/>
          <p:cNvSpPr/>
          <p:nvPr/>
        </p:nvSpPr>
        <p:spPr>
          <a:xfrm>
            <a:off x="1005840" y="2578608"/>
            <a:ext cx="4549140" cy="1371600"/>
          </a:xfrm>
          <a:prstGeom prst="rect">
            <a:avLst/>
          </a:prstGeom>
          <a:noFill/>
          <a:ln/>
        </p:spPr>
        <p:txBody>
          <a:bodyPr wrap="square" lIns="0" tIns="0" rIns="0" bIns="0" rtlCol="0" anchor="ctr"/>
          <a:lstStyle/>
          <a:p>
            <a:pPr marL="0" indent="0">
              <a:buNone/>
            </a:pPr>
            <a:r>
              <a:rPr lang="en-US" sz="1400" dirty="0">
                <a:solidFill>
                  <a:srgbClr val="333333"/>
                </a:solidFill>
                <a:latin typeface="Arial" pitchFamily="34" charset="0"/>
                <a:ea typeface="Arial" pitchFamily="34" charset="-122"/>
                <a:cs typeface="Arial" pitchFamily="34" charset="-120"/>
              </a:rPr>
              <a:t>Your software cannot tell a real value from a guess. It computes the standard error as though you had observed everything.</a:t>
            </a:r>
            <a:endParaRPr lang="en-US" sz="1400" dirty="0"/>
          </a:p>
        </p:txBody>
      </p:sp>
      <p:sp>
        <p:nvSpPr>
          <p:cNvPr id="7" name="Text 5"/>
          <p:cNvSpPr/>
          <p:nvPr/>
        </p:nvSpPr>
        <p:spPr>
          <a:xfrm>
            <a:off x="1005840" y="4023360"/>
            <a:ext cx="4549140" cy="1005840"/>
          </a:xfrm>
          <a:prstGeom prst="rect">
            <a:avLst/>
          </a:prstGeom>
          <a:noFill/>
          <a:ln/>
        </p:spPr>
        <p:txBody>
          <a:bodyPr wrap="square" lIns="0" tIns="0" rIns="0" bIns="0" rtlCol="0" anchor="ctr"/>
          <a:lstStyle/>
          <a:p>
            <a:pPr marL="0" indent="0">
              <a:buNone/>
            </a:pPr>
            <a:r>
              <a:rPr lang="en-US" sz="1350" i="1" dirty="0">
                <a:solidFill>
                  <a:srgbClr val="C1443C"/>
                </a:solidFill>
                <a:latin typeface="Arial" pitchFamily="34" charset="0"/>
                <a:ea typeface="Arial" pitchFamily="34" charset="-122"/>
                <a:cs typeface="Arial" pitchFamily="34" charset="-120"/>
              </a:rPr>
              <a:t>Confidence intervals too narrow. p-values too small. You will be more certain than you have the right to be.</a:t>
            </a:r>
            <a:endParaRPr lang="en-US" sz="1350" dirty="0"/>
          </a:p>
        </p:txBody>
      </p:sp>
      <p:sp>
        <p:nvSpPr>
          <p:cNvPr id="8" name="Shape 6"/>
          <p:cNvSpPr/>
          <p:nvPr/>
        </p:nvSpPr>
        <p:spPr>
          <a:xfrm>
            <a:off x="6286500" y="1783080"/>
            <a:ext cx="5189220" cy="3383280"/>
          </a:xfrm>
          <a:prstGeom prst="roundRect">
            <a:avLst>
              <a:gd name="adj" fmla="val 1351"/>
            </a:avLst>
          </a:prstGeom>
          <a:solidFill>
            <a:srgbClr val="EBF1F8"/>
          </a:solidFill>
          <a:ln w="12700">
            <a:solidFill>
              <a:srgbClr val="DCE4F0"/>
            </a:solidFill>
            <a:prstDash val="solid"/>
          </a:ln>
        </p:spPr>
        <p:txBody>
          <a:bodyPr/>
          <a:lstStyle/>
          <a:p>
            <a:endParaRPr lang="en-US"/>
          </a:p>
        </p:txBody>
      </p:sp>
      <p:sp>
        <p:nvSpPr>
          <p:cNvPr id="9" name="Text 7"/>
          <p:cNvSpPr/>
          <p:nvPr/>
        </p:nvSpPr>
        <p:spPr>
          <a:xfrm>
            <a:off x="6606540" y="2011680"/>
            <a:ext cx="4549140" cy="457200"/>
          </a:xfrm>
          <a:prstGeom prst="rect">
            <a:avLst/>
          </a:prstGeom>
          <a:noFill/>
          <a:ln/>
        </p:spPr>
        <p:txBody>
          <a:bodyPr wrap="square" lIns="0" tIns="0" rIns="0" bIns="0" rtlCol="0" anchor="ctr"/>
          <a:lstStyle/>
          <a:p>
            <a:pPr marL="0" indent="0">
              <a:buNone/>
            </a:pPr>
            <a:r>
              <a:rPr lang="en-US" sz="2200" b="1" dirty="0">
                <a:solidFill>
                  <a:srgbClr val="1E7A6B"/>
                </a:solidFill>
                <a:latin typeface="Cambria" pitchFamily="34" charset="0"/>
                <a:ea typeface="Cambria" pitchFamily="34" charset="-122"/>
                <a:cs typeface="Cambria" pitchFamily="34" charset="-120"/>
              </a:rPr>
              <a:t>Fill it many times</a:t>
            </a:r>
            <a:endParaRPr lang="en-US" sz="2200" dirty="0"/>
          </a:p>
        </p:txBody>
      </p:sp>
      <p:sp>
        <p:nvSpPr>
          <p:cNvPr id="10" name="Text 8"/>
          <p:cNvSpPr/>
          <p:nvPr/>
        </p:nvSpPr>
        <p:spPr>
          <a:xfrm>
            <a:off x="6606540" y="2578608"/>
            <a:ext cx="4549140" cy="1371600"/>
          </a:xfrm>
          <a:prstGeom prst="rect">
            <a:avLst/>
          </a:prstGeom>
          <a:noFill/>
          <a:ln/>
        </p:spPr>
        <p:txBody>
          <a:bodyPr wrap="square" lIns="0" tIns="0" rIns="0" bIns="0" rtlCol="0" anchor="ctr"/>
          <a:lstStyle/>
          <a:p>
            <a:pPr marL="0" indent="0">
              <a:buNone/>
            </a:pPr>
            <a:r>
              <a:rPr lang="en-US" sz="1400" dirty="0">
                <a:solidFill>
                  <a:srgbClr val="333333"/>
                </a:solidFill>
                <a:latin typeface="Arial" pitchFamily="34" charset="0"/>
                <a:ea typeface="Arial" pitchFamily="34" charset="-122"/>
                <a:cs typeface="Arial" pitchFamily="34" charset="-120"/>
              </a:rPr>
              <a:t>Each completed dataset gives a slightly different answer. That spread is a measurement of how much the missing data cost you.</a:t>
            </a:r>
            <a:endParaRPr lang="en-US" sz="1400" dirty="0"/>
          </a:p>
        </p:txBody>
      </p:sp>
      <p:sp>
        <p:nvSpPr>
          <p:cNvPr id="11" name="Text 9"/>
          <p:cNvSpPr/>
          <p:nvPr/>
        </p:nvSpPr>
        <p:spPr>
          <a:xfrm>
            <a:off x="6606540" y="4023360"/>
            <a:ext cx="4549140" cy="1005840"/>
          </a:xfrm>
          <a:prstGeom prst="rect">
            <a:avLst/>
          </a:prstGeom>
          <a:noFill/>
          <a:ln/>
        </p:spPr>
        <p:txBody>
          <a:bodyPr wrap="square" lIns="0" tIns="0" rIns="0" bIns="0" rtlCol="0" anchor="ctr"/>
          <a:lstStyle/>
          <a:p>
            <a:pPr marL="0" indent="0">
              <a:buNone/>
            </a:pPr>
            <a:r>
              <a:rPr lang="en-US" sz="1350" i="1" dirty="0">
                <a:solidFill>
                  <a:srgbClr val="1E7A6B"/>
                </a:solidFill>
                <a:latin typeface="Arial" pitchFamily="34" charset="0"/>
                <a:ea typeface="Arial" pitchFamily="34" charset="-122"/>
                <a:cs typeface="Arial" pitchFamily="34" charset="-120"/>
              </a:rPr>
              <a:t>The disagreement between fills becomes the extra uncertainty you owe the reader.</a:t>
            </a:r>
            <a:endParaRPr lang="en-US" sz="1350" dirty="0"/>
          </a:p>
        </p:txBody>
      </p:sp>
      <p:sp>
        <p:nvSpPr>
          <p:cNvPr id="12" name="Text 10"/>
          <p:cNvSpPr/>
          <p:nvPr/>
        </p:nvSpPr>
        <p:spPr>
          <a:xfrm>
            <a:off x="685800" y="5394960"/>
            <a:ext cx="10789920" cy="548640"/>
          </a:xfrm>
          <a:prstGeom prst="rect">
            <a:avLst/>
          </a:prstGeom>
          <a:noFill/>
          <a:ln/>
        </p:spPr>
        <p:txBody>
          <a:bodyPr wrap="square" lIns="0" tIns="0" rIns="0" bIns="0" rtlCol="0" anchor="ctr"/>
          <a:lstStyle/>
          <a:p>
            <a:pPr marL="0" indent="0">
              <a:buNone/>
            </a:pPr>
            <a:r>
              <a:rPr lang="en-US" sz="1500" b="1" dirty="0">
                <a:solidFill>
                  <a:srgbClr val="1F4E79"/>
                </a:solidFill>
                <a:latin typeface="Arial" pitchFamily="34" charset="0"/>
                <a:ea typeface="Arial" pitchFamily="34" charset="-122"/>
                <a:cs typeface="Arial" pitchFamily="34" charset="-120"/>
              </a:rPr>
              <a:t>This is the single reason the method is called MULTIPLE imputation, and it is the reason it works when older imputation methods did not.</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FORMALISM — ONE SLIDE</a:t>
            </a:r>
            <a:endParaRPr lang="en-US" sz="1050" dirty="0"/>
          </a:p>
        </p:txBody>
      </p:sp>
      <p:sp>
        <p:nvSpPr>
          <p:cNvPr id="3" name="Text 1"/>
          <p:cNvSpPr/>
          <p:nvPr/>
        </p:nvSpPr>
        <p:spPr>
          <a:xfrm>
            <a:off x="685800" y="685800"/>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How the answers get combined in Multiple Imputation</a:t>
            </a:r>
            <a:endParaRPr lang="en-US" sz="3100" dirty="0"/>
          </a:p>
        </p:txBody>
      </p:sp>
      <p:sp>
        <p:nvSpPr>
          <p:cNvPr id="4" name="Shape 2"/>
          <p:cNvSpPr/>
          <p:nvPr/>
        </p:nvSpPr>
        <p:spPr>
          <a:xfrm>
            <a:off x="685800" y="1737360"/>
            <a:ext cx="10789920" cy="1005840"/>
          </a:xfrm>
          <a:prstGeom prst="roundRect">
            <a:avLst>
              <a:gd name="adj" fmla="val 4545"/>
            </a:avLst>
          </a:prstGeom>
          <a:solidFill>
            <a:srgbClr val="EBF1F8"/>
          </a:solidFill>
          <a:ln w="12700">
            <a:solidFill>
              <a:srgbClr val="DCE4F0"/>
            </a:solidFill>
            <a:prstDash val="solid"/>
          </a:ln>
        </p:spPr>
        <p:txBody>
          <a:bodyPr/>
          <a:lstStyle/>
          <a:p>
            <a:endParaRPr lang="en-US"/>
          </a:p>
        </p:txBody>
      </p:sp>
      <p:sp>
        <p:nvSpPr>
          <p:cNvPr id="5" name="Text 3"/>
          <p:cNvSpPr/>
          <p:nvPr/>
        </p:nvSpPr>
        <p:spPr>
          <a:xfrm>
            <a:off x="1005840" y="1828800"/>
            <a:ext cx="10149840" cy="822960"/>
          </a:xfrm>
          <a:prstGeom prst="rect">
            <a:avLst/>
          </a:prstGeom>
          <a:noFill/>
          <a:ln/>
        </p:spPr>
        <p:txBody>
          <a:bodyPr wrap="square" lIns="0" tIns="0" rIns="0" bIns="0" rtlCol="0" anchor="ctr"/>
          <a:lstStyle/>
          <a:p>
            <a:pPr marL="0" indent="0" algn="ctr">
              <a:buNone/>
            </a:pPr>
            <a:r>
              <a:rPr lang="en-US" sz="2000" b="1" dirty="0">
                <a:solidFill>
                  <a:srgbClr val="1F4E79"/>
                </a:solidFill>
                <a:latin typeface="Cambria" pitchFamily="34" charset="0"/>
                <a:ea typeface="Cambria" pitchFamily="34" charset="-122"/>
                <a:cs typeface="Cambria" pitchFamily="34" charset="-120"/>
              </a:rPr>
              <a:t>Total uncertainty  =  what the analysis would have cost anyway  +  what the missingness added</a:t>
            </a:r>
            <a:endParaRPr lang="en-US" sz="2000" dirty="0"/>
          </a:p>
        </p:txBody>
      </p:sp>
      <p:sp>
        <p:nvSpPr>
          <p:cNvPr id="6" name="Shape 4"/>
          <p:cNvSpPr/>
          <p:nvPr/>
        </p:nvSpPr>
        <p:spPr>
          <a:xfrm>
            <a:off x="685800" y="2971800"/>
            <a:ext cx="3413760" cy="1965960"/>
          </a:xfrm>
          <a:prstGeom prst="roundRect">
            <a:avLst>
              <a:gd name="adj" fmla="val 2326"/>
            </a:avLst>
          </a:prstGeom>
          <a:solidFill>
            <a:srgbClr val="F7F9FC"/>
          </a:solidFill>
          <a:ln w="12700">
            <a:solidFill>
              <a:srgbClr val="DCE4F0"/>
            </a:solidFill>
            <a:prstDash val="solid"/>
          </a:ln>
        </p:spPr>
        <p:txBody>
          <a:bodyPr/>
          <a:lstStyle/>
          <a:p>
            <a:endParaRPr lang="en-US"/>
          </a:p>
        </p:txBody>
      </p:sp>
      <p:sp>
        <p:nvSpPr>
          <p:cNvPr id="7" name="Text 5"/>
          <p:cNvSpPr/>
          <p:nvPr/>
        </p:nvSpPr>
        <p:spPr>
          <a:xfrm>
            <a:off x="941832" y="3154680"/>
            <a:ext cx="2901696" cy="566928"/>
          </a:xfrm>
          <a:prstGeom prst="rect">
            <a:avLst/>
          </a:prstGeom>
          <a:noFill/>
          <a:ln/>
        </p:spPr>
        <p:txBody>
          <a:bodyPr wrap="square" lIns="0" tIns="0" rIns="0" bIns="0" rtlCol="0" anchor="ctr"/>
          <a:lstStyle/>
          <a:p>
            <a:pPr marL="0" indent="0">
              <a:buNone/>
            </a:pPr>
            <a:r>
              <a:rPr lang="en-US" sz="1600" b="1" dirty="0">
                <a:solidFill>
                  <a:srgbClr val="1F4E79"/>
                </a:solidFill>
                <a:latin typeface="Cambria" pitchFamily="34" charset="0"/>
                <a:ea typeface="Cambria" pitchFamily="34" charset="-122"/>
                <a:cs typeface="Cambria" pitchFamily="34" charset="-120"/>
              </a:rPr>
              <a:t>Within</a:t>
            </a:r>
            <a:endParaRPr lang="en-US" sz="1600" dirty="0"/>
          </a:p>
        </p:txBody>
      </p:sp>
      <p:sp>
        <p:nvSpPr>
          <p:cNvPr id="8" name="Text 6"/>
          <p:cNvSpPr/>
          <p:nvPr/>
        </p:nvSpPr>
        <p:spPr>
          <a:xfrm>
            <a:off x="941832" y="3730752"/>
            <a:ext cx="2901696" cy="1143000"/>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Average the squared standard errors across the completed datasets. This is the ordinary cost of estimating anything.</a:t>
            </a:r>
            <a:endParaRPr lang="en-US" sz="1300" dirty="0"/>
          </a:p>
        </p:txBody>
      </p:sp>
      <p:sp>
        <p:nvSpPr>
          <p:cNvPr id="9" name="Shape 7"/>
          <p:cNvSpPr/>
          <p:nvPr/>
        </p:nvSpPr>
        <p:spPr>
          <a:xfrm>
            <a:off x="4373880" y="2971800"/>
            <a:ext cx="3413760" cy="1965960"/>
          </a:xfrm>
          <a:prstGeom prst="roundRect">
            <a:avLst>
              <a:gd name="adj" fmla="val 2326"/>
            </a:avLst>
          </a:prstGeom>
          <a:solidFill>
            <a:srgbClr val="F7F9FC"/>
          </a:solidFill>
          <a:ln w="12700">
            <a:solidFill>
              <a:srgbClr val="DCE4F0"/>
            </a:solidFill>
            <a:prstDash val="solid"/>
          </a:ln>
        </p:spPr>
        <p:txBody>
          <a:bodyPr/>
          <a:lstStyle/>
          <a:p>
            <a:endParaRPr lang="en-US"/>
          </a:p>
        </p:txBody>
      </p:sp>
      <p:sp>
        <p:nvSpPr>
          <p:cNvPr id="10" name="Text 8"/>
          <p:cNvSpPr/>
          <p:nvPr/>
        </p:nvSpPr>
        <p:spPr>
          <a:xfrm>
            <a:off x="4629912" y="3154680"/>
            <a:ext cx="2901696" cy="566928"/>
          </a:xfrm>
          <a:prstGeom prst="rect">
            <a:avLst/>
          </a:prstGeom>
          <a:noFill/>
          <a:ln/>
        </p:spPr>
        <p:txBody>
          <a:bodyPr wrap="square" lIns="0" tIns="0" rIns="0" bIns="0" rtlCol="0" anchor="ctr"/>
          <a:lstStyle/>
          <a:p>
            <a:pPr marL="0" indent="0">
              <a:buNone/>
            </a:pPr>
            <a:r>
              <a:rPr lang="en-US" sz="1600" b="1" dirty="0">
                <a:solidFill>
                  <a:srgbClr val="1F4E79"/>
                </a:solidFill>
                <a:latin typeface="Cambria" pitchFamily="34" charset="0"/>
                <a:ea typeface="Cambria" pitchFamily="34" charset="-122"/>
                <a:cs typeface="Cambria" pitchFamily="34" charset="-120"/>
              </a:rPr>
              <a:t>Between</a:t>
            </a:r>
            <a:endParaRPr lang="en-US" sz="1600" dirty="0"/>
          </a:p>
        </p:txBody>
      </p:sp>
      <p:sp>
        <p:nvSpPr>
          <p:cNvPr id="11" name="Text 9"/>
          <p:cNvSpPr/>
          <p:nvPr/>
        </p:nvSpPr>
        <p:spPr>
          <a:xfrm>
            <a:off x="4629912" y="3730752"/>
            <a:ext cx="2901696" cy="1143000"/>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How much the estimate moves from one completed dataset to the next. This is the price of not having observed the data.</a:t>
            </a:r>
            <a:endParaRPr lang="en-US" sz="1300" dirty="0"/>
          </a:p>
        </p:txBody>
      </p:sp>
      <p:sp>
        <p:nvSpPr>
          <p:cNvPr id="12" name="Shape 10"/>
          <p:cNvSpPr/>
          <p:nvPr/>
        </p:nvSpPr>
        <p:spPr>
          <a:xfrm>
            <a:off x="8061960" y="2971800"/>
            <a:ext cx="3413760" cy="1965960"/>
          </a:xfrm>
          <a:prstGeom prst="roundRect">
            <a:avLst>
              <a:gd name="adj" fmla="val 2326"/>
            </a:avLst>
          </a:prstGeom>
          <a:solidFill>
            <a:srgbClr val="EBF1F8"/>
          </a:solidFill>
          <a:ln w="12700">
            <a:solidFill>
              <a:srgbClr val="DCE4F0"/>
            </a:solidFill>
            <a:prstDash val="solid"/>
          </a:ln>
        </p:spPr>
        <p:txBody>
          <a:bodyPr/>
          <a:lstStyle/>
          <a:p>
            <a:endParaRPr lang="en-US"/>
          </a:p>
        </p:txBody>
      </p:sp>
      <p:sp>
        <p:nvSpPr>
          <p:cNvPr id="13" name="Text 11"/>
          <p:cNvSpPr/>
          <p:nvPr/>
        </p:nvSpPr>
        <p:spPr>
          <a:xfrm>
            <a:off x="8317992" y="3154680"/>
            <a:ext cx="2901696" cy="566928"/>
          </a:xfrm>
          <a:prstGeom prst="rect">
            <a:avLst/>
          </a:prstGeom>
          <a:noFill/>
          <a:ln/>
        </p:spPr>
        <p:txBody>
          <a:bodyPr wrap="square" lIns="0" tIns="0" rIns="0" bIns="0" rtlCol="0" anchor="ctr"/>
          <a:lstStyle/>
          <a:p>
            <a:pPr marL="0" indent="0">
              <a:buNone/>
            </a:pPr>
            <a:r>
              <a:rPr lang="en-US" sz="1600" b="1" dirty="0">
                <a:solidFill>
                  <a:srgbClr val="1F4E79"/>
                </a:solidFill>
                <a:latin typeface="Cambria" pitchFamily="34" charset="0"/>
                <a:ea typeface="Cambria" pitchFamily="34" charset="-122"/>
                <a:cs typeface="Cambria" pitchFamily="34" charset="-120"/>
              </a:rPr>
              <a:t>Fraction of missing information</a:t>
            </a:r>
            <a:endParaRPr lang="en-US" sz="1600" dirty="0"/>
          </a:p>
        </p:txBody>
      </p:sp>
      <p:sp>
        <p:nvSpPr>
          <p:cNvPr id="14" name="Text 12"/>
          <p:cNvSpPr/>
          <p:nvPr/>
        </p:nvSpPr>
        <p:spPr>
          <a:xfrm>
            <a:off x="8317992" y="3730752"/>
            <a:ext cx="2901696" cy="1143000"/>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The share of your total uncertainty that comes from missingness. It is the number that tells you how many times to repeat the whole process.</a:t>
            </a:r>
            <a:endParaRPr lang="en-US" sz="1300" dirty="0"/>
          </a:p>
        </p:txBody>
      </p:sp>
      <p:sp>
        <p:nvSpPr>
          <p:cNvPr id="15" name="Text 13"/>
          <p:cNvSpPr/>
          <p:nvPr/>
        </p:nvSpPr>
        <p:spPr>
          <a:xfrm>
            <a:off x="685800" y="5440680"/>
            <a:ext cx="10789920" cy="548640"/>
          </a:xfrm>
          <a:prstGeom prst="rect">
            <a:avLst/>
          </a:prstGeom>
          <a:noFill/>
          <a:ln/>
        </p:spPr>
        <p:txBody>
          <a:bodyPr wrap="square" lIns="0" tIns="0" rIns="0" bIns="0" rtlCol="0" anchor="ctr"/>
          <a:lstStyle/>
          <a:p>
            <a:pPr marL="0" indent="0">
              <a:buNone/>
            </a:pPr>
            <a:r>
              <a:rPr lang="en-US" sz="1500" b="1" dirty="0">
                <a:solidFill>
                  <a:srgbClr val="C1443C"/>
                </a:solidFill>
                <a:latin typeface="Arial" pitchFamily="34" charset="0"/>
                <a:ea typeface="Arial" pitchFamily="34" charset="-122"/>
                <a:cs typeface="Arial" pitchFamily="34" charset="-120"/>
              </a:rPr>
              <a:t>One rule you cannot break: pool the estimates and their variances. We have to calculate using Rubin’s Rules (in the package) </a:t>
            </a:r>
          </a:p>
          <a:p>
            <a:pPr marL="0" indent="0">
              <a:buNone/>
            </a:pPr>
            <a:endParaRPr lang="en-US" sz="1500" b="1" dirty="0">
              <a:solidFill>
                <a:srgbClr val="C1443C"/>
              </a:solidFill>
              <a:latin typeface="Arial" pitchFamily="34" charset="0"/>
              <a:ea typeface="Arial" pitchFamily="34" charset="-122"/>
              <a:cs typeface="Arial" pitchFamily="34" charset="-120"/>
            </a:endParaRPr>
          </a:p>
          <a:p>
            <a:pPr marL="0" indent="0">
              <a:buNone/>
            </a:pPr>
            <a:r>
              <a:rPr lang="en-US" sz="1500" b="1" dirty="0">
                <a:solidFill>
                  <a:srgbClr val="C1443C"/>
                </a:solidFill>
                <a:latin typeface="Arial" pitchFamily="34" charset="0"/>
                <a:ea typeface="Arial" pitchFamily="34" charset="-122"/>
                <a:cs typeface="Arial" pitchFamily="34" charset="-120"/>
              </a:rPr>
              <a:t>Never average test statistics — not t, not z, not chi-square, not F.</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RULE THAT CATCHES PEOPLE</a:t>
            </a:r>
            <a:endParaRPr lang="en-US" sz="1050" dirty="0"/>
          </a:p>
        </p:txBody>
      </p:sp>
      <p:sp>
        <p:nvSpPr>
          <p:cNvPr id="3" name="Text 1"/>
          <p:cNvSpPr/>
          <p:nvPr/>
        </p:nvSpPr>
        <p:spPr>
          <a:xfrm>
            <a:off x="685800" y="731520"/>
            <a:ext cx="10789920" cy="1188720"/>
          </a:xfrm>
          <a:prstGeom prst="rect">
            <a:avLst/>
          </a:prstGeom>
          <a:noFill/>
          <a:ln/>
        </p:spPr>
        <p:txBody>
          <a:bodyPr wrap="square" rtlCol="0" anchor="t"/>
          <a:lstStyle/>
          <a:p>
            <a:pPr marL="0" indent="0">
              <a:buNone/>
            </a:pPr>
            <a:r>
              <a:rPr lang="en-US" sz="2800" b="1" dirty="0">
                <a:solidFill>
                  <a:srgbClr val="1F4E79"/>
                </a:solidFill>
                <a:latin typeface="Cambria" pitchFamily="34" charset="0"/>
                <a:ea typeface="Cambria" pitchFamily="34" charset="-122"/>
                <a:cs typeface="Cambria" pitchFamily="34" charset="-120"/>
              </a:rPr>
              <a:t>The imputation model has to be at least as rich</a:t>
            </a:r>
            <a:endParaRPr lang="en-US" sz="2800" dirty="0"/>
          </a:p>
          <a:p>
            <a:pPr marL="0" indent="0">
              <a:buNone/>
            </a:pPr>
            <a:r>
              <a:rPr lang="en-US" sz="2800" b="1" dirty="0">
                <a:solidFill>
                  <a:srgbClr val="1F4E79"/>
                </a:solidFill>
                <a:latin typeface="Cambria" pitchFamily="34" charset="0"/>
                <a:ea typeface="Cambria" pitchFamily="34" charset="-122"/>
                <a:cs typeface="Cambria" pitchFamily="34" charset="-120"/>
              </a:rPr>
              <a:t>as the model you are going to fit</a:t>
            </a:r>
            <a:endParaRPr lang="en-US" sz="2800" dirty="0"/>
          </a:p>
        </p:txBody>
      </p:sp>
      <p:sp>
        <p:nvSpPr>
          <p:cNvPr id="4" name="Text 2"/>
          <p:cNvSpPr/>
          <p:nvPr/>
        </p:nvSpPr>
        <p:spPr>
          <a:xfrm>
            <a:off x="685800" y="2057400"/>
            <a:ext cx="10789920" cy="548640"/>
          </a:xfrm>
          <a:prstGeom prst="rect">
            <a:avLst/>
          </a:prstGeom>
          <a:noFill/>
          <a:ln/>
        </p:spPr>
        <p:txBody>
          <a:bodyPr wrap="square" lIns="0" tIns="0" rIns="0" bIns="0" rtlCol="0" anchor="ctr"/>
          <a:lstStyle/>
          <a:p>
            <a:pPr marL="0" indent="0">
              <a:buNone/>
            </a:pPr>
            <a:r>
              <a:rPr lang="en-US" sz="1450" dirty="0">
                <a:solidFill>
                  <a:srgbClr val="555555"/>
                </a:solidFill>
                <a:latin typeface="Arial" pitchFamily="34" charset="0"/>
                <a:ea typeface="Arial" pitchFamily="34" charset="-122"/>
                <a:cs typeface="Arial" pitchFamily="34" charset="-120"/>
              </a:rPr>
              <a:t>This is called congeniality, and violating it is the most common way a careful analysis goes wrong.</a:t>
            </a:r>
            <a:endParaRPr lang="en-US" sz="1450" dirty="0"/>
          </a:p>
        </p:txBody>
      </p:sp>
      <p:graphicFrame>
        <p:nvGraphicFramePr>
          <p:cNvPr id="20" name="Table 0"/>
          <p:cNvGraphicFramePr>
            <a:graphicFrameLocks noGrp="1"/>
          </p:cNvGraphicFramePr>
          <p:nvPr>
            <p:extLst>
              <p:ext uri="{D42A27DB-BD31-4B8C-83A1-F6EECF244321}">
                <p14:modId xmlns:p14="http://schemas.microsoft.com/office/powerpoint/2010/main" val="1548115572"/>
              </p:ext>
            </p:extLst>
          </p:nvPr>
        </p:nvGraphicFramePr>
        <p:xfrm>
          <a:off x="685800" y="2697480"/>
          <a:ext cx="10789920" cy="2414016"/>
        </p:xfrm>
        <a:graphic>
          <a:graphicData uri="http://schemas.openxmlformats.org/drawingml/2006/table">
            <a:tbl>
              <a:tblPr/>
              <a:tblGrid>
                <a:gridCol w="3749040">
                  <a:extLst>
                    <a:ext uri="{9D8B030D-6E8A-4147-A177-3AD203B41FA5}">
                      <a16:colId xmlns:a16="http://schemas.microsoft.com/office/drawing/2014/main" val="20000"/>
                    </a:ext>
                  </a:extLst>
                </a:gridCol>
                <a:gridCol w="3749040">
                  <a:extLst>
                    <a:ext uri="{9D8B030D-6E8A-4147-A177-3AD203B41FA5}">
                      <a16:colId xmlns:a16="http://schemas.microsoft.com/office/drawing/2014/main" val="20001"/>
                    </a:ext>
                  </a:extLst>
                </a:gridCol>
                <a:gridCol w="3291840">
                  <a:extLst>
                    <a:ext uri="{9D8B030D-6E8A-4147-A177-3AD203B41FA5}">
                      <a16:colId xmlns:a16="http://schemas.microsoft.com/office/drawing/2014/main" val="20002"/>
                    </a:ext>
                  </a:extLst>
                </a:gridCol>
              </a:tblGrid>
              <a:tr h="603504">
                <a:tc>
                  <a:txBody>
                    <a:bodyPr/>
                    <a:lstStyle/>
                    <a:p>
                      <a:pPr marL="0" indent="0" algn="l">
                        <a:buNone/>
                      </a:pPr>
                      <a:r>
                        <a:rPr lang="en-US" sz="1250" b="1" dirty="0">
                          <a:solidFill>
                            <a:srgbClr val="FFFFFF"/>
                          </a:solidFill>
                          <a:latin typeface="Arial" pitchFamily="34" charset="0"/>
                          <a:ea typeface="Arial" pitchFamily="34" charset="-122"/>
                          <a:cs typeface="Arial" pitchFamily="34" charset="-120"/>
                        </a:rPr>
                        <a:t>If your analysis...</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l">
                        <a:buNone/>
                      </a:pPr>
                      <a:r>
                        <a:rPr lang="en-US" sz="1250" b="1" dirty="0">
                          <a:solidFill>
                            <a:srgbClr val="FFFFFF"/>
                          </a:solidFill>
                          <a:latin typeface="Arial" pitchFamily="34" charset="0"/>
                          <a:ea typeface="Arial" pitchFamily="34" charset="-122"/>
                          <a:cs typeface="Arial" pitchFamily="34" charset="-120"/>
                        </a:rPr>
                        <a:t>...but your imputation model...</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l">
                        <a:buNone/>
                      </a:pPr>
                      <a:r>
                        <a:rPr lang="en-US" sz="1250" b="1" dirty="0">
                          <a:solidFill>
                            <a:srgbClr val="FFFFFF"/>
                          </a:solidFill>
                          <a:latin typeface="Arial" pitchFamily="34" charset="0"/>
                          <a:ea typeface="Arial" pitchFamily="34" charset="-122"/>
                          <a:cs typeface="Arial" pitchFamily="34" charset="-120"/>
                        </a:rPr>
                        <a:t>Then</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extLst>
                  <a:ext uri="{0D108BD9-81ED-4DB2-BD59-A6C34878D82A}">
                    <a16:rowId xmlns:a16="http://schemas.microsoft.com/office/drawing/2014/main" val="10000"/>
                  </a:ext>
                </a:extLst>
              </a:tr>
              <a:tr h="603504">
                <a:tc>
                  <a:txBody>
                    <a:bodyPr/>
                    <a:lstStyle/>
                    <a:p>
                      <a:pPr marL="0" indent="0">
                        <a:buNone/>
                      </a:pPr>
                      <a:r>
                        <a:rPr lang="en-US" sz="1250" dirty="0">
                          <a:solidFill>
                            <a:srgbClr val="333333"/>
                          </a:solidFill>
                          <a:latin typeface="Arial" pitchFamily="34" charset="0"/>
                          <a:ea typeface="Arial" pitchFamily="34" charset="-122"/>
                          <a:cs typeface="Arial" pitchFamily="34" charset="-120"/>
                        </a:rPr>
                        <a:t>treats a variable as categorical</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dirty="0">
                          <a:solidFill>
                            <a:srgbClr val="333333"/>
                          </a:solidFill>
                          <a:latin typeface="Arial" pitchFamily="34" charset="0"/>
                          <a:ea typeface="Arial" pitchFamily="34" charset="-122"/>
                          <a:cs typeface="Arial" pitchFamily="34" charset="-120"/>
                        </a:rPr>
                        <a:t>treats it as continuous</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dirty="0">
                          <a:solidFill>
                            <a:srgbClr val="C1443C"/>
                          </a:solidFill>
                          <a:latin typeface="Arial" pitchFamily="34" charset="0"/>
                          <a:ea typeface="Arial" pitchFamily="34" charset="-122"/>
                          <a:cs typeface="Arial" pitchFamily="34" charset="-120"/>
                        </a:rPr>
                        <a:t>Biased</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1"/>
                  </a:ext>
                </a:extLst>
              </a:tr>
              <a:tr h="603504">
                <a:tc>
                  <a:txBody>
                    <a:bodyPr/>
                    <a:lstStyle/>
                    <a:p>
                      <a:pPr marL="0" indent="0">
                        <a:buNone/>
                      </a:pPr>
                      <a:r>
                        <a:rPr lang="en-US" sz="1250" dirty="0">
                          <a:solidFill>
                            <a:srgbClr val="333333"/>
                          </a:solidFill>
                          <a:latin typeface="Arial" pitchFamily="34" charset="0"/>
                          <a:ea typeface="Arial" pitchFamily="34" charset="-122"/>
                          <a:cs typeface="Arial" pitchFamily="34" charset="-120"/>
                        </a:rPr>
                        <a:t>includes an interaction or a curve</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dirty="0">
                          <a:solidFill>
                            <a:srgbClr val="333333"/>
                          </a:solidFill>
                          <a:latin typeface="Arial" pitchFamily="34" charset="0"/>
                          <a:ea typeface="Arial" pitchFamily="34" charset="-122"/>
                          <a:cs typeface="Arial" pitchFamily="34" charset="-120"/>
                        </a:rPr>
                        <a:t>is strictly linear</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dirty="0">
                          <a:solidFill>
                            <a:srgbClr val="C1443C"/>
                          </a:solidFill>
                          <a:latin typeface="Arial" pitchFamily="34" charset="0"/>
                          <a:ea typeface="Arial" pitchFamily="34" charset="-122"/>
                          <a:cs typeface="Arial" pitchFamily="34" charset="-120"/>
                        </a:rPr>
                        <a:t>Biased</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2"/>
                  </a:ext>
                </a:extLst>
              </a:tr>
              <a:tr h="603504">
                <a:tc>
                  <a:txBody>
                    <a:bodyPr/>
                    <a:lstStyle/>
                    <a:p>
                      <a:pPr marL="0" indent="0">
                        <a:buNone/>
                      </a:pPr>
                      <a:r>
                        <a:rPr lang="en-US" sz="1250" dirty="0">
                          <a:solidFill>
                            <a:srgbClr val="333333"/>
                          </a:solidFill>
                          <a:latin typeface="Arial" pitchFamily="34" charset="0"/>
                          <a:ea typeface="Arial" pitchFamily="34" charset="-122"/>
                          <a:cs typeface="Arial" pitchFamily="34" charset="-120"/>
                        </a:rPr>
                        <a:t>has a random intercept for school</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dirty="0">
                          <a:solidFill>
                            <a:srgbClr val="333333"/>
                          </a:solidFill>
                          <a:latin typeface="Arial" pitchFamily="34" charset="0"/>
                          <a:ea typeface="Arial" pitchFamily="34" charset="-122"/>
                          <a:cs typeface="Arial" pitchFamily="34" charset="-120"/>
                        </a:rPr>
                        <a:t>ignores the clustering</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b="1" dirty="0">
                          <a:solidFill>
                            <a:srgbClr val="CE6A64"/>
                          </a:solidFill>
                          <a:latin typeface="Arial" pitchFamily="34" charset="0"/>
                          <a:ea typeface="Arial" pitchFamily="34" charset="-122"/>
                          <a:cs typeface="Arial" pitchFamily="34" charset="-120"/>
                        </a:rPr>
                        <a:t>Biased (see later)</a:t>
                      </a:r>
                      <a:endParaRPr lang="en-US" sz="1250" dirty="0">
                        <a:solidFill>
                          <a:srgbClr val="CE6A64"/>
                        </a:solidFill>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6" name="Shape 3"/>
          <p:cNvSpPr/>
          <p:nvPr/>
        </p:nvSpPr>
        <p:spPr>
          <a:xfrm>
            <a:off x="685800" y="5266944"/>
            <a:ext cx="10789920" cy="1005840"/>
          </a:xfrm>
          <a:prstGeom prst="roundRect">
            <a:avLst>
              <a:gd name="adj" fmla="val 4545"/>
            </a:avLst>
          </a:prstGeom>
          <a:solidFill>
            <a:srgbClr val="1F4E79"/>
          </a:solidFill>
          <a:ln w="12700">
            <a:solidFill>
              <a:srgbClr val="1F4E79"/>
            </a:solidFill>
            <a:prstDash val="solid"/>
          </a:ln>
        </p:spPr>
        <p:txBody>
          <a:bodyPr/>
          <a:lstStyle/>
          <a:p>
            <a:endParaRPr lang="en-US"/>
          </a:p>
        </p:txBody>
      </p:sp>
      <p:sp>
        <p:nvSpPr>
          <p:cNvPr id="7" name="Text 4"/>
          <p:cNvSpPr/>
          <p:nvPr/>
        </p:nvSpPr>
        <p:spPr>
          <a:xfrm>
            <a:off x="1051560" y="5449824"/>
            <a:ext cx="10058400" cy="685800"/>
          </a:xfrm>
          <a:prstGeom prst="rect">
            <a:avLst/>
          </a:prstGeom>
          <a:noFill/>
          <a:ln/>
        </p:spPr>
        <p:txBody>
          <a:bodyPr wrap="square" lIns="0" tIns="0" rIns="0" bIns="0" rtlCol="0" anchor="ctr"/>
          <a:lstStyle/>
          <a:p>
            <a:pPr marL="0" indent="0">
              <a:buNone/>
            </a:pPr>
            <a:r>
              <a:rPr lang="en-US" sz="1500" dirty="0">
                <a:solidFill>
                  <a:srgbClr val="CFE0F2"/>
                </a:solidFill>
                <a:latin typeface="Arial" pitchFamily="34" charset="0"/>
                <a:ea typeface="Arial" pitchFamily="34" charset="-122"/>
                <a:cs typeface="Arial" pitchFamily="34" charset="-120"/>
              </a:rPr>
              <a:t>Trouble comes when the imputation model is SIMPLER than the analysis model. </a:t>
            </a:r>
          </a:p>
          <a:p>
            <a:pPr marL="0" indent="0">
              <a:buNone/>
            </a:pPr>
            <a:endParaRPr lang="en-US" sz="1500" dirty="0">
              <a:solidFill>
                <a:srgbClr val="CFE0F2"/>
              </a:solidFill>
              <a:latin typeface="Arial" pitchFamily="34" charset="0"/>
              <a:ea typeface="Arial" pitchFamily="34" charset="-122"/>
              <a:cs typeface="Arial" pitchFamily="34" charset="-120"/>
            </a:endParaRPr>
          </a:p>
          <a:p>
            <a:pPr marL="0" indent="0">
              <a:buNone/>
            </a:pPr>
            <a:r>
              <a:rPr lang="en-US" sz="1500" dirty="0">
                <a:solidFill>
                  <a:srgbClr val="CFE0F2"/>
                </a:solidFill>
                <a:latin typeface="Arial" pitchFamily="34" charset="0"/>
                <a:ea typeface="Arial" pitchFamily="34" charset="-122"/>
                <a:cs typeface="Arial" pitchFamily="34" charset="-120"/>
              </a:rPr>
              <a:t>The reverse is usually harmless — so when in doubt, build a rich imputation model.</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HOW YOU EARN THE ASSUMPTION</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Auxiliary variables</a:t>
            </a:r>
            <a:endParaRPr lang="en-US" sz="3100" dirty="0"/>
          </a:p>
        </p:txBody>
      </p:sp>
      <p:sp>
        <p:nvSpPr>
          <p:cNvPr id="4" name="Shape 2"/>
          <p:cNvSpPr/>
          <p:nvPr/>
        </p:nvSpPr>
        <p:spPr>
          <a:xfrm>
            <a:off x="701040" y="1325880"/>
            <a:ext cx="10789920" cy="1051560"/>
          </a:xfrm>
          <a:prstGeom prst="roundRect">
            <a:avLst>
              <a:gd name="adj" fmla="val 4348"/>
            </a:avLst>
          </a:prstGeom>
          <a:solidFill>
            <a:srgbClr val="EBF1F8"/>
          </a:solidFill>
          <a:ln w="12700">
            <a:solidFill>
              <a:srgbClr val="DCE4F0"/>
            </a:solidFill>
            <a:prstDash val="solid"/>
          </a:ln>
        </p:spPr>
        <p:txBody>
          <a:bodyPr/>
          <a:lstStyle/>
          <a:p>
            <a:endParaRPr lang="en-US"/>
          </a:p>
        </p:txBody>
      </p:sp>
      <p:sp>
        <p:nvSpPr>
          <p:cNvPr id="5" name="Text 3"/>
          <p:cNvSpPr/>
          <p:nvPr/>
        </p:nvSpPr>
        <p:spPr>
          <a:xfrm>
            <a:off x="807720" y="1577340"/>
            <a:ext cx="10393680" cy="777240"/>
          </a:xfrm>
          <a:prstGeom prst="rect">
            <a:avLst/>
          </a:prstGeom>
          <a:noFill/>
          <a:ln/>
        </p:spPr>
        <p:txBody>
          <a:bodyPr wrap="square" lIns="0" tIns="0" rIns="0" bIns="0" rtlCol="0" anchor="ctr"/>
          <a:lstStyle/>
          <a:p>
            <a:pPr marL="0" indent="0">
              <a:buNone/>
            </a:pPr>
            <a:r>
              <a:rPr lang="en-US" sz="1600" b="1" dirty="0">
                <a:solidFill>
                  <a:srgbClr val="1F4E79"/>
                </a:solidFill>
                <a:latin typeface="Cambria" pitchFamily="34" charset="0"/>
                <a:ea typeface="Cambria" pitchFamily="34" charset="-122"/>
                <a:cs typeface="Cambria" pitchFamily="34" charset="-120"/>
              </a:rPr>
              <a:t>Variables that help explain missingness, but are not part of the model you want to report.</a:t>
            </a:r>
            <a:endParaRPr lang="en-US" sz="1600" b="1" dirty="0"/>
          </a:p>
        </p:txBody>
      </p:sp>
      <p:sp>
        <p:nvSpPr>
          <p:cNvPr id="6" name="Shape 4"/>
          <p:cNvSpPr/>
          <p:nvPr/>
        </p:nvSpPr>
        <p:spPr>
          <a:xfrm>
            <a:off x="685800" y="2834640"/>
            <a:ext cx="5486400" cy="2651760"/>
          </a:xfrm>
          <a:prstGeom prst="roundRect">
            <a:avLst>
              <a:gd name="adj" fmla="val 1724"/>
            </a:avLst>
          </a:prstGeom>
          <a:solidFill>
            <a:srgbClr val="F7F9FC"/>
          </a:solidFill>
          <a:ln w="12700">
            <a:solidFill>
              <a:srgbClr val="DCE4F0"/>
            </a:solidFill>
            <a:prstDash val="solid"/>
          </a:ln>
        </p:spPr>
        <p:txBody>
          <a:bodyPr/>
          <a:lstStyle/>
          <a:p>
            <a:endParaRPr lang="en-US"/>
          </a:p>
        </p:txBody>
      </p:sp>
      <p:sp>
        <p:nvSpPr>
          <p:cNvPr id="7" name="Text 5"/>
          <p:cNvSpPr/>
          <p:nvPr/>
        </p:nvSpPr>
        <p:spPr>
          <a:xfrm>
            <a:off x="960120" y="3017520"/>
            <a:ext cx="4937760" cy="384048"/>
          </a:xfrm>
          <a:prstGeom prst="rect">
            <a:avLst/>
          </a:prstGeom>
          <a:noFill/>
          <a:ln/>
        </p:spPr>
        <p:txBody>
          <a:bodyPr wrap="square" lIns="0" tIns="0" rIns="0" bIns="0" rtlCol="0" anchor="ctr"/>
          <a:lstStyle/>
          <a:p>
            <a:pPr marL="0" indent="0">
              <a:buNone/>
            </a:pPr>
            <a:r>
              <a:rPr lang="en-US" sz="1700" b="1" dirty="0">
                <a:solidFill>
                  <a:srgbClr val="1F4E79"/>
                </a:solidFill>
                <a:latin typeface="Cambria" pitchFamily="34" charset="0"/>
                <a:ea typeface="Cambria" pitchFamily="34" charset="-122"/>
                <a:cs typeface="Cambria" pitchFamily="34" charset="-120"/>
              </a:rPr>
              <a:t>In our data</a:t>
            </a:r>
            <a:endParaRPr lang="en-US" sz="1700" dirty="0"/>
          </a:p>
        </p:txBody>
      </p:sp>
      <p:sp>
        <p:nvSpPr>
          <p:cNvPr id="8" name="Text 6"/>
          <p:cNvSpPr/>
          <p:nvPr/>
        </p:nvSpPr>
        <p:spPr>
          <a:xfrm>
            <a:off x="960120" y="3474720"/>
            <a:ext cx="4937760" cy="1810512"/>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Fall attendance rate</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Teacher-rated peer relations</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Both predict who goes missing. Neither belongs in the results table.</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Remove them and we may drift further from MAR</a:t>
            </a:r>
            <a:endParaRPr lang="en-US" sz="1350" dirty="0"/>
          </a:p>
        </p:txBody>
      </p:sp>
      <p:sp>
        <p:nvSpPr>
          <p:cNvPr id="9" name="Shape 7"/>
          <p:cNvSpPr/>
          <p:nvPr/>
        </p:nvSpPr>
        <p:spPr>
          <a:xfrm>
            <a:off x="6537960" y="2834640"/>
            <a:ext cx="4937760" cy="2651760"/>
          </a:xfrm>
          <a:prstGeom prst="roundRect">
            <a:avLst>
              <a:gd name="adj" fmla="val 1724"/>
            </a:avLst>
          </a:prstGeom>
          <a:solidFill>
            <a:srgbClr val="F7F9FC"/>
          </a:solidFill>
          <a:ln w="12700">
            <a:solidFill>
              <a:srgbClr val="DCE4F0"/>
            </a:solidFill>
            <a:prstDash val="solid"/>
          </a:ln>
        </p:spPr>
        <p:txBody>
          <a:bodyPr/>
          <a:lstStyle/>
          <a:p>
            <a:endParaRPr lang="en-US"/>
          </a:p>
        </p:txBody>
      </p:sp>
      <p:sp>
        <p:nvSpPr>
          <p:cNvPr id="10" name="Text 8"/>
          <p:cNvSpPr/>
          <p:nvPr/>
        </p:nvSpPr>
        <p:spPr>
          <a:xfrm>
            <a:off x="6812280" y="3017520"/>
            <a:ext cx="4389120" cy="384048"/>
          </a:xfrm>
          <a:prstGeom prst="rect">
            <a:avLst/>
          </a:prstGeom>
          <a:noFill/>
          <a:ln/>
        </p:spPr>
        <p:txBody>
          <a:bodyPr wrap="square" lIns="0" tIns="0" rIns="0" bIns="0" rtlCol="0" anchor="ctr"/>
          <a:lstStyle/>
          <a:p>
            <a:pPr marL="0" indent="0">
              <a:buNone/>
            </a:pPr>
            <a:r>
              <a:rPr lang="en-US" sz="1700" b="1" dirty="0">
                <a:solidFill>
                  <a:srgbClr val="1F4E79"/>
                </a:solidFill>
                <a:latin typeface="Cambria" pitchFamily="34" charset="0"/>
                <a:ea typeface="Cambria" pitchFamily="34" charset="-122"/>
                <a:cs typeface="Cambria" pitchFamily="34" charset="-120"/>
              </a:rPr>
              <a:t>Practical limits</a:t>
            </a:r>
            <a:endParaRPr lang="en-US" sz="1700" dirty="0"/>
          </a:p>
        </p:txBody>
      </p:sp>
      <p:sp>
        <p:nvSpPr>
          <p:cNvPr id="11" name="Text 9"/>
          <p:cNvSpPr/>
          <p:nvPr/>
        </p:nvSpPr>
        <p:spPr>
          <a:xfrm>
            <a:off x="6812280" y="3474720"/>
            <a:ext cx="4389120" cy="1810512"/>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Be inclusive — in principle, there is little downside to more</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In practice, more can affect convergence</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Drop near-duplicates; they cause failures, not insight</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Collect them on purpose at design time, not as an afterthought</a:t>
            </a:r>
            <a:endParaRPr lang="en-US" sz="13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ONE SIZE DOES NOT FIT ALL</a:t>
            </a:r>
            <a:endParaRPr lang="en-US" sz="1050" dirty="0"/>
          </a:p>
        </p:txBody>
      </p:sp>
      <p:sp>
        <p:nvSpPr>
          <p:cNvPr id="3" name="Text 1"/>
          <p:cNvSpPr/>
          <p:nvPr/>
        </p:nvSpPr>
        <p:spPr>
          <a:xfrm>
            <a:off x="685800" y="611058"/>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Different variables need different treatment</a:t>
            </a:r>
            <a:endParaRPr lang="en-US" sz="3100" dirty="0"/>
          </a:p>
        </p:txBody>
      </p:sp>
      <p:sp>
        <p:nvSpPr>
          <p:cNvPr id="4" name="Text 2"/>
          <p:cNvSpPr/>
          <p:nvPr/>
        </p:nvSpPr>
        <p:spPr>
          <a:xfrm>
            <a:off x="685800" y="1353312"/>
            <a:ext cx="10789920" cy="548640"/>
          </a:xfrm>
          <a:prstGeom prst="rect">
            <a:avLst/>
          </a:prstGeom>
          <a:noFill/>
          <a:ln/>
        </p:spPr>
        <p:txBody>
          <a:bodyPr wrap="square" lIns="0" tIns="0" rIns="0" bIns="0" rtlCol="0" anchor="ctr"/>
          <a:lstStyle/>
          <a:p>
            <a:pPr marL="0" indent="0">
              <a:buNone/>
            </a:pPr>
            <a:r>
              <a:rPr lang="en-US" sz="1450" dirty="0">
                <a:solidFill>
                  <a:srgbClr val="555555"/>
                </a:solidFill>
                <a:latin typeface="Arial" pitchFamily="34" charset="0"/>
                <a:ea typeface="Arial" pitchFamily="34" charset="-122"/>
                <a:cs typeface="Arial" pitchFamily="34" charset="-120"/>
              </a:rPr>
              <a:t>You do not pick one imputation method for a dataset. You pick one per variable. </a:t>
            </a:r>
          </a:p>
          <a:p>
            <a:pPr marL="0" indent="0">
              <a:buNone/>
            </a:pPr>
            <a:endParaRPr lang="en-US" sz="1450" dirty="0">
              <a:solidFill>
                <a:srgbClr val="555555"/>
              </a:solidFill>
              <a:latin typeface="Arial" pitchFamily="34" charset="0"/>
              <a:cs typeface="Arial" pitchFamily="34" charset="-120"/>
            </a:endParaRPr>
          </a:p>
          <a:p>
            <a:pPr marL="0" indent="0">
              <a:buNone/>
            </a:pPr>
            <a:r>
              <a:rPr lang="en-US" sz="1450" dirty="0">
                <a:solidFill>
                  <a:srgbClr val="555555"/>
                </a:solidFill>
                <a:latin typeface="Arial" pitchFamily="34" charset="0"/>
                <a:cs typeface="Arial" pitchFamily="34" charset="-120"/>
              </a:rPr>
              <a:t>This is referred to as </a:t>
            </a:r>
            <a:r>
              <a:rPr lang="en-US" sz="1450" b="1" dirty="0">
                <a:solidFill>
                  <a:srgbClr val="555555"/>
                </a:solidFill>
                <a:latin typeface="Arial" pitchFamily="34" charset="0"/>
                <a:cs typeface="Arial" pitchFamily="34" charset="-120"/>
              </a:rPr>
              <a:t>multiple imputation with chained equations (equation per imputed variable).</a:t>
            </a:r>
            <a:endParaRPr lang="en-US" sz="1450" dirty="0"/>
          </a:p>
        </p:txBody>
      </p:sp>
      <p:sp>
        <p:nvSpPr>
          <p:cNvPr id="5" name="Shape 3"/>
          <p:cNvSpPr/>
          <p:nvPr/>
        </p:nvSpPr>
        <p:spPr>
          <a:xfrm>
            <a:off x="685800" y="2103120"/>
            <a:ext cx="10789920" cy="722376"/>
          </a:xfrm>
          <a:prstGeom prst="roundRect">
            <a:avLst>
              <a:gd name="adj" fmla="val 6329"/>
            </a:avLst>
          </a:prstGeom>
          <a:solidFill>
            <a:srgbClr val="F7F9FC"/>
          </a:solidFill>
          <a:ln w="12700">
            <a:solidFill>
              <a:srgbClr val="DCE4F0"/>
            </a:solidFill>
            <a:prstDash val="solid"/>
          </a:ln>
        </p:spPr>
        <p:txBody>
          <a:bodyPr/>
          <a:lstStyle/>
          <a:p>
            <a:endParaRPr lang="en-US"/>
          </a:p>
        </p:txBody>
      </p:sp>
      <p:sp>
        <p:nvSpPr>
          <p:cNvPr id="6" name="Text 4"/>
          <p:cNvSpPr/>
          <p:nvPr/>
        </p:nvSpPr>
        <p:spPr>
          <a:xfrm>
            <a:off x="960120" y="2157984"/>
            <a:ext cx="3017520" cy="603504"/>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A symptom score</a:t>
            </a:r>
            <a:endParaRPr lang="en-US" sz="1300" dirty="0"/>
          </a:p>
        </p:txBody>
      </p:sp>
      <p:sp>
        <p:nvSpPr>
          <p:cNvPr id="7" name="Text 5"/>
          <p:cNvSpPr/>
          <p:nvPr/>
        </p:nvSpPr>
        <p:spPr>
          <a:xfrm>
            <a:off x="4160520" y="2157984"/>
            <a:ext cx="7040880" cy="603504"/>
          </a:xfrm>
          <a:prstGeom prst="rect">
            <a:avLst/>
          </a:prstGeom>
          <a:noFill/>
          <a:ln/>
        </p:spPr>
        <p:txBody>
          <a:bodyPr wrap="square" lIns="0" tIns="0" rIns="0" bIns="0" rtlCol="0" anchor="ctr"/>
          <a:lstStyle/>
          <a:p>
            <a:pPr marL="0" indent="0">
              <a:buNone/>
            </a:pPr>
            <a:r>
              <a:rPr lang="en-US" sz="1250" dirty="0">
                <a:solidFill>
                  <a:srgbClr val="333333"/>
                </a:solidFill>
                <a:latin typeface="Arial" pitchFamily="34" charset="0"/>
                <a:ea typeface="Arial" pitchFamily="34" charset="-122"/>
                <a:cs typeface="Arial" pitchFamily="34" charset="-120"/>
              </a:rPr>
              <a:t>Roughly bell-shaped — a standard linear model is fine</a:t>
            </a:r>
            <a:endParaRPr lang="en-US" sz="1250" dirty="0"/>
          </a:p>
        </p:txBody>
      </p:sp>
      <p:sp>
        <p:nvSpPr>
          <p:cNvPr id="8" name="Shape 6"/>
          <p:cNvSpPr/>
          <p:nvPr/>
        </p:nvSpPr>
        <p:spPr>
          <a:xfrm>
            <a:off x="685800" y="2926080"/>
            <a:ext cx="10789920" cy="722376"/>
          </a:xfrm>
          <a:prstGeom prst="roundRect">
            <a:avLst>
              <a:gd name="adj" fmla="val 6329"/>
            </a:avLst>
          </a:prstGeom>
          <a:solidFill>
            <a:srgbClr val="EBF1F8"/>
          </a:solidFill>
          <a:ln w="12700">
            <a:solidFill>
              <a:srgbClr val="DCE4F0"/>
            </a:solidFill>
            <a:prstDash val="solid"/>
          </a:ln>
        </p:spPr>
        <p:txBody>
          <a:bodyPr/>
          <a:lstStyle/>
          <a:p>
            <a:endParaRPr lang="en-US"/>
          </a:p>
        </p:txBody>
      </p:sp>
      <p:sp>
        <p:nvSpPr>
          <p:cNvPr id="9" name="Text 7"/>
          <p:cNvSpPr/>
          <p:nvPr/>
        </p:nvSpPr>
        <p:spPr>
          <a:xfrm>
            <a:off x="960120" y="2980944"/>
            <a:ext cx="3017520" cy="603504"/>
          </a:xfrm>
          <a:prstGeom prst="rect">
            <a:avLst/>
          </a:prstGeom>
          <a:noFill/>
          <a:ln/>
        </p:spPr>
        <p:txBody>
          <a:bodyPr wrap="square" lIns="0" tIns="0" rIns="0" bIns="0" rtlCol="0" anchor="ctr"/>
          <a:lstStyle/>
          <a:p>
            <a:pPr marL="0" indent="0">
              <a:buNone/>
            </a:pPr>
            <a:r>
              <a:rPr lang="en-US" sz="1300" b="1" dirty="0">
                <a:solidFill>
                  <a:srgbClr val="2E75B6"/>
                </a:solidFill>
                <a:latin typeface="Arial" pitchFamily="34" charset="0"/>
                <a:ea typeface="Arial" pitchFamily="34" charset="-122"/>
                <a:cs typeface="Arial" pitchFamily="34" charset="-120"/>
              </a:rPr>
              <a:t>A victimisation count</a:t>
            </a:r>
            <a:endParaRPr lang="en-US" sz="1300" dirty="0"/>
          </a:p>
        </p:txBody>
      </p:sp>
      <p:sp>
        <p:nvSpPr>
          <p:cNvPr id="10" name="Text 8"/>
          <p:cNvSpPr/>
          <p:nvPr/>
        </p:nvSpPr>
        <p:spPr>
          <a:xfrm>
            <a:off x="4160520" y="2980944"/>
            <a:ext cx="7040880" cy="603504"/>
          </a:xfrm>
          <a:prstGeom prst="rect">
            <a:avLst/>
          </a:prstGeom>
          <a:noFill/>
          <a:ln/>
        </p:spPr>
        <p:txBody>
          <a:bodyPr wrap="square" lIns="0" tIns="0" rIns="0" bIns="0" rtlCol="0" anchor="ctr"/>
          <a:lstStyle/>
          <a:p>
            <a:pPr marL="0" indent="0">
              <a:buNone/>
            </a:pPr>
            <a:r>
              <a:rPr lang="en-US" sz="1250" dirty="0">
                <a:solidFill>
                  <a:srgbClr val="333333"/>
                </a:solidFill>
                <a:latin typeface="Arial" pitchFamily="34" charset="0"/>
                <a:ea typeface="Arial" pitchFamily="34" charset="-122"/>
                <a:cs typeface="Arial" pitchFamily="34" charset="-120"/>
              </a:rPr>
              <a:t>Three quarters of students report zero. A linear model would happily produce minus-point-four incidents; a method that draws from values people actually reported cannot</a:t>
            </a:r>
            <a:endParaRPr lang="en-US" sz="1250" dirty="0"/>
          </a:p>
        </p:txBody>
      </p:sp>
      <p:sp>
        <p:nvSpPr>
          <p:cNvPr id="11" name="Shape 9"/>
          <p:cNvSpPr/>
          <p:nvPr/>
        </p:nvSpPr>
        <p:spPr>
          <a:xfrm>
            <a:off x="685800" y="3749040"/>
            <a:ext cx="10789920" cy="722376"/>
          </a:xfrm>
          <a:prstGeom prst="roundRect">
            <a:avLst>
              <a:gd name="adj" fmla="val 6329"/>
            </a:avLst>
          </a:prstGeom>
          <a:solidFill>
            <a:srgbClr val="F7F9FC"/>
          </a:solidFill>
          <a:ln w="12700">
            <a:solidFill>
              <a:srgbClr val="DCE4F0"/>
            </a:solidFill>
            <a:prstDash val="solid"/>
          </a:ln>
        </p:spPr>
        <p:txBody>
          <a:bodyPr/>
          <a:lstStyle/>
          <a:p>
            <a:endParaRPr lang="en-US"/>
          </a:p>
        </p:txBody>
      </p:sp>
      <p:sp>
        <p:nvSpPr>
          <p:cNvPr id="12" name="Text 10"/>
          <p:cNvSpPr/>
          <p:nvPr/>
        </p:nvSpPr>
        <p:spPr>
          <a:xfrm>
            <a:off x="960120" y="3803904"/>
            <a:ext cx="3017520" cy="603504"/>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Yes / no items</a:t>
            </a:r>
            <a:endParaRPr lang="en-US" sz="1300" dirty="0"/>
          </a:p>
        </p:txBody>
      </p:sp>
      <p:sp>
        <p:nvSpPr>
          <p:cNvPr id="13" name="Text 11"/>
          <p:cNvSpPr/>
          <p:nvPr/>
        </p:nvSpPr>
        <p:spPr>
          <a:xfrm>
            <a:off x="4160520" y="3803904"/>
            <a:ext cx="7040880" cy="603504"/>
          </a:xfrm>
          <a:prstGeom prst="rect">
            <a:avLst/>
          </a:prstGeom>
          <a:noFill/>
          <a:ln/>
        </p:spPr>
        <p:txBody>
          <a:bodyPr wrap="square" lIns="0" tIns="0" rIns="0" bIns="0" rtlCol="0" anchor="ctr"/>
          <a:lstStyle/>
          <a:p>
            <a:pPr marL="0" indent="0">
              <a:buNone/>
            </a:pPr>
            <a:r>
              <a:rPr lang="en-US" sz="1250" dirty="0">
                <a:solidFill>
                  <a:srgbClr val="333333"/>
                </a:solidFill>
                <a:latin typeface="Arial" pitchFamily="34" charset="0"/>
                <a:ea typeface="Arial" pitchFamily="34" charset="-122"/>
                <a:cs typeface="Arial" pitchFamily="34" charset="-120"/>
              </a:rPr>
              <a:t>Need a model built for binary outcomes</a:t>
            </a:r>
            <a:endParaRPr lang="en-US" sz="1250" dirty="0"/>
          </a:p>
        </p:txBody>
      </p:sp>
      <p:sp>
        <p:nvSpPr>
          <p:cNvPr id="14" name="Shape 12"/>
          <p:cNvSpPr/>
          <p:nvPr/>
        </p:nvSpPr>
        <p:spPr>
          <a:xfrm>
            <a:off x="685800" y="4572000"/>
            <a:ext cx="10789920" cy="722376"/>
          </a:xfrm>
          <a:prstGeom prst="roundRect">
            <a:avLst>
              <a:gd name="adj" fmla="val 6329"/>
            </a:avLst>
          </a:prstGeom>
          <a:solidFill>
            <a:srgbClr val="F7F9FC"/>
          </a:solidFill>
          <a:ln w="12700">
            <a:solidFill>
              <a:srgbClr val="DCE4F0"/>
            </a:solidFill>
            <a:prstDash val="solid"/>
          </a:ln>
        </p:spPr>
        <p:txBody>
          <a:bodyPr/>
          <a:lstStyle/>
          <a:p>
            <a:endParaRPr lang="en-US"/>
          </a:p>
        </p:txBody>
      </p:sp>
      <p:sp>
        <p:nvSpPr>
          <p:cNvPr id="15" name="Text 13"/>
          <p:cNvSpPr/>
          <p:nvPr/>
        </p:nvSpPr>
        <p:spPr>
          <a:xfrm>
            <a:off x="960120" y="4626864"/>
            <a:ext cx="3017520" cy="603504"/>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Any unordered category</a:t>
            </a:r>
            <a:endParaRPr lang="en-US" sz="1300" dirty="0"/>
          </a:p>
        </p:txBody>
      </p:sp>
      <p:sp>
        <p:nvSpPr>
          <p:cNvPr id="16" name="Text 14"/>
          <p:cNvSpPr/>
          <p:nvPr/>
        </p:nvSpPr>
        <p:spPr>
          <a:xfrm>
            <a:off x="4160520" y="4626864"/>
            <a:ext cx="7040880" cy="603504"/>
          </a:xfrm>
          <a:prstGeom prst="rect">
            <a:avLst/>
          </a:prstGeom>
          <a:noFill/>
          <a:ln/>
        </p:spPr>
        <p:txBody>
          <a:bodyPr wrap="square" lIns="0" tIns="0" rIns="0" bIns="0" rtlCol="0" anchor="ctr"/>
          <a:lstStyle/>
          <a:p>
            <a:pPr marL="0" indent="0">
              <a:buNone/>
            </a:pPr>
            <a:r>
              <a:rPr lang="en-US" sz="1250" dirty="0">
                <a:solidFill>
                  <a:srgbClr val="333333"/>
                </a:solidFill>
                <a:latin typeface="Arial" pitchFamily="34" charset="0"/>
                <a:ea typeface="Arial" pitchFamily="34" charset="-122"/>
                <a:cs typeface="Arial" pitchFamily="34" charset="-120"/>
              </a:rPr>
              <a:t>Need a model that respects the categories rather than averaging them</a:t>
            </a:r>
            <a:endParaRPr lang="en-US" sz="1250" dirty="0"/>
          </a:p>
        </p:txBody>
      </p:sp>
      <p:sp>
        <p:nvSpPr>
          <p:cNvPr id="17" name="Shape 15"/>
          <p:cNvSpPr/>
          <p:nvPr/>
        </p:nvSpPr>
        <p:spPr>
          <a:xfrm>
            <a:off x="685800" y="5394960"/>
            <a:ext cx="10789920" cy="722376"/>
          </a:xfrm>
          <a:prstGeom prst="roundRect">
            <a:avLst>
              <a:gd name="adj" fmla="val 6329"/>
            </a:avLst>
          </a:prstGeom>
          <a:solidFill>
            <a:srgbClr val="F7F9FC"/>
          </a:solidFill>
          <a:ln w="12700">
            <a:solidFill>
              <a:srgbClr val="DCE4F0"/>
            </a:solidFill>
            <a:prstDash val="solid"/>
          </a:ln>
        </p:spPr>
        <p:txBody>
          <a:bodyPr/>
          <a:lstStyle/>
          <a:p>
            <a:endParaRPr lang="en-US"/>
          </a:p>
        </p:txBody>
      </p:sp>
      <p:sp>
        <p:nvSpPr>
          <p:cNvPr id="18" name="Text 16"/>
          <p:cNvSpPr/>
          <p:nvPr/>
        </p:nvSpPr>
        <p:spPr>
          <a:xfrm>
            <a:off x="960120" y="5449824"/>
            <a:ext cx="3017520" cy="603504"/>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Ordered categories</a:t>
            </a:r>
            <a:endParaRPr lang="en-US" sz="1300" dirty="0"/>
          </a:p>
        </p:txBody>
      </p:sp>
      <p:sp>
        <p:nvSpPr>
          <p:cNvPr id="19" name="Text 17"/>
          <p:cNvSpPr/>
          <p:nvPr/>
        </p:nvSpPr>
        <p:spPr>
          <a:xfrm>
            <a:off x="4160520" y="5449824"/>
            <a:ext cx="7040880" cy="603504"/>
          </a:xfrm>
          <a:prstGeom prst="rect">
            <a:avLst/>
          </a:prstGeom>
          <a:noFill/>
          <a:ln/>
        </p:spPr>
        <p:txBody>
          <a:bodyPr wrap="square" lIns="0" tIns="0" rIns="0" bIns="0" rtlCol="0" anchor="ctr"/>
          <a:lstStyle/>
          <a:p>
            <a:pPr marL="0" indent="0">
              <a:buNone/>
            </a:pPr>
            <a:r>
              <a:rPr lang="en-US" sz="1250" dirty="0">
                <a:solidFill>
                  <a:srgbClr val="333333"/>
                </a:solidFill>
                <a:latin typeface="Arial" pitchFamily="34" charset="0"/>
                <a:ea typeface="Arial" pitchFamily="34" charset="-122"/>
                <a:cs typeface="Arial" pitchFamily="34" charset="-120"/>
              </a:rPr>
              <a:t>Need a model that knows the order means something</a:t>
            </a:r>
            <a:endParaRPr lang="en-US" sz="1250" dirty="0"/>
          </a:p>
        </p:txBody>
      </p:sp>
      <p:sp>
        <p:nvSpPr>
          <p:cNvPr id="20" name="Text 18"/>
          <p:cNvSpPr/>
          <p:nvPr/>
        </p:nvSpPr>
        <p:spPr>
          <a:xfrm>
            <a:off x="685800" y="6263640"/>
            <a:ext cx="10789920" cy="365760"/>
          </a:xfrm>
          <a:prstGeom prst="rect">
            <a:avLst/>
          </a:prstGeom>
          <a:noFill/>
          <a:ln/>
        </p:spPr>
        <p:txBody>
          <a:bodyPr wrap="square" lIns="0" tIns="0" rIns="0" bIns="0" rtlCol="0" anchor="ctr"/>
          <a:lstStyle/>
          <a:p>
            <a:pPr marL="0" indent="0">
              <a:buNone/>
            </a:pPr>
            <a:r>
              <a:rPr lang="en-US" sz="1300" i="1" dirty="0">
                <a:solidFill>
                  <a:srgbClr val="555555"/>
                </a:solidFill>
                <a:latin typeface="Arial" pitchFamily="34" charset="0"/>
                <a:ea typeface="Arial" pitchFamily="34" charset="-122"/>
                <a:cs typeface="Arial" pitchFamily="34" charset="-120"/>
              </a:rPr>
              <a:t>Every one of these has a one-word setting in the software. They are all on your cheat sheet.</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HOW THE SESSION RUNS</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Four parts</a:t>
            </a:r>
            <a:endParaRPr lang="en-US" sz="3100" dirty="0"/>
          </a:p>
        </p:txBody>
      </p:sp>
      <p:sp>
        <p:nvSpPr>
          <p:cNvPr id="4" name="Shape 2"/>
          <p:cNvSpPr/>
          <p:nvPr/>
        </p:nvSpPr>
        <p:spPr>
          <a:xfrm>
            <a:off x="685800" y="1691640"/>
            <a:ext cx="10789920" cy="932688"/>
          </a:xfrm>
          <a:prstGeom prst="roundRect">
            <a:avLst>
              <a:gd name="adj" fmla="val 4902"/>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941832" y="1801368"/>
            <a:ext cx="1005840" cy="713232"/>
          </a:xfrm>
          <a:prstGeom prst="rect">
            <a:avLst/>
          </a:prstGeom>
          <a:noFill/>
          <a:ln/>
        </p:spPr>
        <p:txBody>
          <a:bodyPr wrap="square" lIns="0" tIns="0" rIns="0" bIns="0" rtlCol="0" anchor="ctr"/>
          <a:lstStyle/>
          <a:p>
            <a:pPr marL="0" indent="0">
              <a:buNone/>
            </a:pPr>
            <a:r>
              <a:rPr lang="en-US" sz="1700" b="1" dirty="0">
                <a:solidFill>
                  <a:srgbClr val="1F4E79"/>
                </a:solidFill>
                <a:latin typeface="Cambria" pitchFamily="34" charset="0"/>
                <a:ea typeface="Cambria" pitchFamily="34" charset="-122"/>
                <a:cs typeface="Cambria" pitchFamily="34" charset="-120"/>
              </a:rPr>
              <a:t>10 min</a:t>
            </a:r>
            <a:endParaRPr lang="en-US" sz="1700" dirty="0"/>
          </a:p>
        </p:txBody>
      </p:sp>
      <p:sp>
        <p:nvSpPr>
          <p:cNvPr id="7" name="Text 5"/>
          <p:cNvSpPr/>
          <p:nvPr/>
        </p:nvSpPr>
        <p:spPr>
          <a:xfrm>
            <a:off x="3063240" y="1801368"/>
            <a:ext cx="2377440" cy="713232"/>
          </a:xfrm>
          <a:prstGeom prst="rect">
            <a:avLst/>
          </a:prstGeom>
          <a:noFill/>
          <a:ln/>
        </p:spPr>
        <p:txBody>
          <a:bodyPr wrap="square" lIns="0" tIns="0" rIns="0" bIns="0" rtlCol="0" anchor="ctr"/>
          <a:lstStyle/>
          <a:p>
            <a:pPr marL="0" indent="0">
              <a:buNone/>
            </a:pPr>
            <a:r>
              <a:rPr lang="en-US" sz="1400" b="1" dirty="0">
                <a:solidFill>
                  <a:srgbClr val="1F4E79"/>
                </a:solidFill>
                <a:latin typeface="Arial" pitchFamily="34" charset="0"/>
                <a:ea typeface="Arial" pitchFamily="34" charset="-122"/>
                <a:cs typeface="Arial" pitchFamily="34" charset="-120"/>
              </a:rPr>
              <a:t>The problem</a:t>
            </a:r>
            <a:endParaRPr lang="en-US" sz="1400" dirty="0"/>
          </a:p>
        </p:txBody>
      </p:sp>
      <p:sp>
        <p:nvSpPr>
          <p:cNvPr id="8" name="Text 6"/>
          <p:cNvSpPr/>
          <p:nvPr/>
        </p:nvSpPr>
        <p:spPr>
          <a:xfrm>
            <a:off x="5532120" y="1801368"/>
            <a:ext cx="5669280" cy="713232"/>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Why data go missing, and why it matters more than "we had x% missing"</a:t>
            </a:r>
            <a:endParaRPr lang="en-US" sz="1300" dirty="0"/>
          </a:p>
        </p:txBody>
      </p:sp>
      <p:sp>
        <p:nvSpPr>
          <p:cNvPr id="9" name="Shape 7"/>
          <p:cNvSpPr/>
          <p:nvPr/>
        </p:nvSpPr>
        <p:spPr>
          <a:xfrm>
            <a:off x="685800" y="2743200"/>
            <a:ext cx="10789920" cy="932688"/>
          </a:xfrm>
          <a:prstGeom prst="roundRect">
            <a:avLst>
              <a:gd name="adj" fmla="val 4902"/>
            </a:avLst>
          </a:prstGeom>
          <a:solidFill>
            <a:srgbClr val="F7F9FC"/>
          </a:solidFill>
          <a:ln w="12700">
            <a:solidFill>
              <a:srgbClr val="DCE4F0"/>
            </a:solidFill>
            <a:prstDash val="solid"/>
          </a:ln>
        </p:spPr>
        <p:txBody>
          <a:bodyPr/>
          <a:lstStyle/>
          <a:p>
            <a:endParaRPr lang="en-US"/>
          </a:p>
        </p:txBody>
      </p:sp>
      <p:sp>
        <p:nvSpPr>
          <p:cNvPr id="10" name="Text 8"/>
          <p:cNvSpPr/>
          <p:nvPr/>
        </p:nvSpPr>
        <p:spPr>
          <a:xfrm>
            <a:off x="941832" y="2852928"/>
            <a:ext cx="1005840" cy="713232"/>
          </a:xfrm>
          <a:prstGeom prst="rect">
            <a:avLst/>
          </a:prstGeom>
          <a:noFill/>
          <a:ln/>
        </p:spPr>
        <p:txBody>
          <a:bodyPr wrap="square" lIns="0" tIns="0" rIns="0" bIns="0" rtlCol="0" anchor="ctr"/>
          <a:lstStyle/>
          <a:p>
            <a:pPr marL="0" indent="0">
              <a:buNone/>
            </a:pPr>
            <a:r>
              <a:rPr lang="en-US" sz="1700" b="1" dirty="0">
                <a:solidFill>
                  <a:srgbClr val="1F4E79"/>
                </a:solidFill>
                <a:latin typeface="Cambria" pitchFamily="34" charset="0"/>
                <a:ea typeface="Cambria" pitchFamily="34" charset="-122"/>
                <a:cs typeface="Cambria" pitchFamily="34" charset="-120"/>
              </a:rPr>
              <a:t>10 min</a:t>
            </a:r>
            <a:endParaRPr lang="en-US" sz="1700" dirty="0"/>
          </a:p>
        </p:txBody>
      </p:sp>
      <p:sp>
        <p:nvSpPr>
          <p:cNvPr id="12" name="Text 10"/>
          <p:cNvSpPr/>
          <p:nvPr/>
        </p:nvSpPr>
        <p:spPr>
          <a:xfrm>
            <a:off x="3063240" y="2852928"/>
            <a:ext cx="2377440" cy="713232"/>
          </a:xfrm>
          <a:prstGeom prst="rect">
            <a:avLst/>
          </a:prstGeom>
          <a:noFill/>
          <a:ln/>
        </p:spPr>
        <p:txBody>
          <a:bodyPr wrap="square" lIns="0" tIns="0" rIns="0" bIns="0" rtlCol="0" anchor="ctr"/>
          <a:lstStyle/>
          <a:p>
            <a:pPr marL="0" indent="0">
              <a:buNone/>
            </a:pPr>
            <a:r>
              <a:rPr lang="en-US" sz="1400" b="1" dirty="0">
                <a:solidFill>
                  <a:srgbClr val="1F4E79"/>
                </a:solidFill>
                <a:latin typeface="Arial" pitchFamily="34" charset="0"/>
                <a:ea typeface="Arial" pitchFamily="34" charset="-122"/>
                <a:cs typeface="Arial" pitchFamily="34" charset="-120"/>
              </a:rPr>
              <a:t>Multiple imputation</a:t>
            </a:r>
            <a:endParaRPr lang="en-US" sz="1400" dirty="0"/>
          </a:p>
        </p:txBody>
      </p:sp>
      <p:sp>
        <p:nvSpPr>
          <p:cNvPr id="13" name="Text 11"/>
          <p:cNvSpPr/>
          <p:nvPr/>
        </p:nvSpPr>
        <p:spPr>
          <a:xfrm>
            <a:off x="5532120" y="2852928"/>
            <a:ext cx="5669280" cy="713232"/>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What it is, why it works, and what it cannot do</a:t>
            </a:r>
            <a:endParaRPr lang="en-US" sz="1300" dirty="0"/>
          </a:p>
        </p:txBody>
      </p:sp>
      <p:sp>
        <p:nvSpPr>
          <p:cNvPr id="14" name="Shape 12"/>
          <p:cNvSpPr/>
          <p:nvPr/>
        </p:nvSpPr>
        <p:spPr>
          <a:xfrm>
            <a:off x="685800" y="3794760"/>
            <a:ext cx="10789920" cy="932688"/>
          </a:xfrm>
          <a:prstGeom prst="roundRect">
            <a:avLst>
              <a:gd name="adj" fmla="val 4902"/>
            </a:avLst>
          </a:prstGeom>
          <a:solidFill>
            <a:srgbClr val="F7F9FC"/>
          </a:solidFill>
          <a:ln w="12700">
            <a:solidFill>
              <a:srgbClr val="DCE4F0"/>
            </a:solidFill>
            <a:prstDash val="solid"/>
          </a:ln>
        </p:spPr>
        <p:txBody>
          <a:bodyPr/>
          <a:lstStyle/>
          <a:p>
            <a:endParaRPr lang="en-US"/>
          </a:p>
        </p:txBody>
      </p:sp>
      <p:sp>
        <p:nvSpPr>
          <p:cNvPr id="15" name="Text 13"/>
          <p:cNvSpPr/>
          <p:nvPr/>
        </p:nvSpPr>
        <p:spPr>
          <a:xfrm>
            <a:off x="941832" y="3904488"/>
            <a:ext cx="1005840" cy="713232"/>
          </a:xfrm>
          <a:prstGeom prst="rect">
            <a:avLst/>
          </a:prstGeom>
          <a:noFill/>
          <a:ln/>
        </p:spPr>
        <p:txBody>
          <a:bodyPr wrap="square" lIns="0" tIns="0" rIns="0" bIns="0" rtlCol="0" anchor="ctr"/>
          <a:lstStyle/>
          <a:p>
            <a:pPr marL="0" indent="0">
              <a:buNone/>
            </a:pPr>
            <a:r>
              <a:rPr lang="en-US" sz="1700" b="1" dirty="0">
                <a:solidFill>
                  <a:srgbClr val="1F4E79"/>
                </a:solidFill>
                <a:latin typeface="Cambria" pitchFamily="34" charset="0"/>
                <a:ea typeface="Cambria" pitchFamily="34" charset="-122"/>
                <a:cs typeface="Cambria" pitchFamily="34" charset="-120"/>
              </a:rPr>
              <a:t>10 min</a:t>
            </a:r>
            <a:endParaRPr lang="en-US" sz="1700" dirty="0"/>
          </a:p>
        </p:txBody>
      </p:sp>
      <p:sp>
        <p:nvSpPr>
          <p:cNvPr id="17" name="Text 15"/>
          <p:cNvSpPr/>
          <p:nvPr/>
        </p:nvSpPr>
        <p:spPr>
          <a:xfrm>
            <a:off x="3063240" y="3904488"/>
            <a:ext cx="2377440" cy="713232"/>
          </a:xfrm>
          <a:prstGeom prst="rect">
            <a:avLst/>
          </a:prstGeom>
          <a:noFill/>
          <a:ln/>
        </p:spPr>
        <p:txBody>
          <a:bodyPr wrap="square" lIns="0" tIns="0" rIns="0" bIns="0" rtlCol="0" anchor="ctr"/>
          <a:lstStyle/>
          <a:p>
            <a:pPr marL="0" indent="0">
              <a:buNone/>
            </a:pPr>
            <a:r>
              <a:rPr lang="en-US" sz="1400" b="1" dirty="0">
                <a:solidFill>
                  <a:srgbClr val="1F4E79"/>
                </a:solidFill>
                <a:latin typeface="Arial" pitchFamily="34" charset="0"/>
                <a:ea typeface="Arial" pitchFamily="34" charset="-122"/>
                <a:cs typeface="Arial" pitchFamily="34" charset="-120"/>
              </a:rPr>
              <a:t>Clustering</a:t>
            </a:r>
            <a:endParaRPr lang="en-US" sz="1400" dirty="0"/>
          </a:p>
        </p:txBody>
      </p:sp>
      <p:sp>
        <p:nvSpPr>
          <p:cNvPr id="18" name="Text 16"/>
          <p:cNvSpPr/>
          <p:nvPr/>
        </p:nvSpPr>
        <p:spPr>
          <a:xfrm>
            <a:off x="5532120" y="3904488"/>
            <a:ext cx="5669280" cy="713232"/>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Why nested data changes the answer — and why this is the part our fields get wrong</a:t>
            </a:r>
            <a:endParaRPr lang="en-US" sz="1300" dirty="0"/>
          </a:p>
        </p:txBody>
      </p:sp>
      <p:sp>
        <p:nvSpPr>
          <p:cNvPr id="19" name="Shape 17"/>
          <p:cNvSpPr/>
          <p:nvPr/>
        </p:nvSpPr>
        <p:spPr>
          <a:xfrm>
            <a:off x="685800" y="4846320"/>
            <a:ext cx="10789920" cy="932688"/>
          </a:xfrm>
          <a:prstGeom prst="roundRect">
            <a:avLst>
              <a:gd name="adj" fmla="val 4902"/>
            </a:avLst>
          </a:prstGeom>
          <a:solidFill>
            <a:srgbClr val="EBF1F8"/>
          </a:solidFill>
          <a:ln w="12700">
            <a:solidFill>
              <a:srgbClr val="DCE4F0"/>
            </a:solidFill>
            <a:prstDash val="solid"/>
          </a:ln>
        </p:spPr>
        <p:txBody>
          <a:bodyPr/>
          <a:lstStyle/>
          <a:p>
            <a:endParaRPr lang="en-US"/>
          </a:p>
        </p:txBody>
      </p:sp>
      <p:sp>
        <p:nvSpPr>
          <p:cNvPr id="20" name="Text 18"/>
          <p:cNvSpPr/>
          <p:nvPr/>
        </p:nvSpPr>
        <p:spPr>
          <a:xfrm>
            <a:off x="941832" y="4956048"/>
            <a:ext cx="1005840" cy="713232"/>
          </a:xfrm>
          <a:prstGeom prst="rect">
            <a:avLst/>
          </a:prstGeom>
          <a:noFill/>
          <a:ln/>
        </p:spPr>
        <p:txBody>
          <a:bodyPr wrap="square" lIns="0" tIns="0" rIns="0" bIns="0" rtlCol="0" anchor="ctr"/>
          <a:lstStyle/>
          <a:p>
            <a:pPr marL="0" indent="0">
              <a:buNone/>
            </a:pPr>
            <a:r>
              <a:rPr lang="en-US" sz="1700" b="1" dirty="0">
                <a:solidFill>
                  <a:srgbClr val="2E75B6"/>
                </a:solidFill>
                <a:latin typeface="Cambria" pitchFamily="34" charset="0"/>
                <a:ea typeface="Cambria" pitchFamily="34" charset="-122"/>
                <a:cs typeface="Cambria" pitchFamily="34" charset="-120"/>
              </a:rPr>
              <a:t>50 min</a:t>
            </a:r>
            <a:endParaRPr lang="en-US" sz="1700" dirty="0"/>
          </a:p>
        </p:txBody>
      </p:sp>
      <p:sp>
        <p:nvSpPr>
          <p:cNvPr id="22" name="Text 20"/>
          <p:cNvSpPr/>
          <p:nvPr/>
        </p:nvSpPr>
        <p:spPr>
          <a:xfrm>
            <a:off x="3063240" y="4956048"/>
            <a:ext cx="2377440" cy="713232"/>
          </a:xfrm>
          <a:prstGeom prst="rect">
            <a:avLst/>
          </a:prstGeom>
          <a:noFill/>
          <a:ln/>
        </p:spPr>
        <p:txBody>
          <a:bodyPr wrap="square" lIns="0" tIns="0" rIns="0" bIns="0" rtlCol="0" anchor="ctr"/>
          <a:lstStyle/>
          <a:p>
            <a:pPr marL="0" indent="0">
              <a:buNone/>
            </a:pPr>
            <a:r>
              <a:rPr lang="en-US" sz="1400" b="1" dirty="0">
                <a:solidFill>
                  <a:srgbClr val="1F4E79"/>
                </a:solidFill>
                <a:latin typeface="Arial" pitchFamily="34" charset="0"/>
                <a:ea typeface="Arial" pitchFamily="34" charset="-122"/>
                <a:cs typeface="Arial" pitchFamily="34" charset="-120"/>
              </a:rPr>
              <a:t>RStudio</a:t>
            </a:r>
            <a:endParaRPr lang="en-US" sz="1400" dirty="0"/>
          </a:p>
        </p:txBody>
      </p:sp>
      <p:sp>
        <p:nvSpPr>
          <p:cNvPr id="23" name="Text 21"/>
          <p:cNvSpPr/>
          <p:nvPr/>
        </p:nvSpPr>
        <p:spPr>
          <a:xfrm>
            <a:off x="5532120" y="4956048"/>
            <a:ext cx="5669280" cy="713232"/>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All of the above, on real code, with one decision you get to make</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A NUMBER MOST PEOPLE GET WRONG</a:t>
            </a:r>
            <a:endParaRPr lang="en-US" sz="1050" dirty="0"/>
          </a:p>
        </p:txBody>
      </p:sp>
      <p:sp>
        <p:nvSpPr>
          <p:cNvPr id="3" name="Text 1"/>
          <p:cNvSpPr/>
          <p:nvPr/>
        </p:nvSpPr>
        <p:spPr>
          <a:xfrm>
            <a:off x="685800" y="566928"/>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How many times should you repeat it? Iterations.</a:t>
            </a:r>
            <a:endParaRPr lang="en-US" sz="3100" dirty="0"/>
          </a:p>
        </p:txBody>
      </p:sp>
      <p:sp>
        <p:nvSpPr>
          <p:cNvPr id="4" name="Shape 2"/>
          <p:cNvSpPr/>
          <p:nvPr/>
        </p:nvSpPr>
        <p:spPr>
          <a:xfrm>
            <a:off x="685800" y="1691640"/>
            <a:ext cx="5212080" cy="1325880"/>
          </a:xfrm>
          <a:prstGeom prst="roundRect">
            <a:avLst>
              <a:gd name="adj" fmla="val 3448"/>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978408" y="1828800"/>
            <a:ext cx="4663440" cy="438912"/>
          </a:xfrm>
          <a:prstGeom prst="rect">
            <a:avLst/>
          </a:prstGeom>
          <a:noFill/>
          <a:ln/>
        </p:spPr>
        <p:txBody>
          <a:bodyPr wrap="square" lIns="0" tIns="0" rIns="0" bIns="0" rtlCol="0" anchor="ctr"/>
          <a:lstStyle/>
          <a:p>
            <a:pPr marL="0" indent="0">
              <a:buNone/>
            </a:pPr>
            <a:r>
              <a:rPr lang="en-US" sz="2300" b="1" dirty="0">
                <a:solidFill>
                  <a:srgbClr val="C1443C"/>
                </a:solidFill>
                <a:latin typeface="Cambria" pitchFamily="34" charset="0"/>
                <a:ea typeface="Cambria" pitchFamily="34" charset="-122"/>
                <a:cs typeface="Cambria" pitchFamily="34" charset="-120"/>
              </a:rPr>
              <a:t>"Five is plenty"</a:t>
            </a:r>
            <a:endParaRPr lang="en-US" sz="2300" dirty="0"/>
          </a:p>
        </p:txBody>
      </p:sp>
      <p:sp>
        <p:nvSpPr>
          <p:cNvPr id="6" name="Text 4"/>
          <p:cNvSpPr/>
          <p:nvPr/>
        </p:nvSpPr>
        <p:spPr>
          <a:xfrm>
            <a:off x="978408" y="2286000"/>
            <a:ext cx="4663440" cy="640080"/>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True if all you want is the estimate. False if you want its standard error.</a:t>
            </a:r>
            <a:endParaRPr lang="en-US" sz="1350" dirty="0"/>
          </a:p>
        </p:txBody>
      </p:sp>
      <p:sp>
        <p:nvSpPr>
          <p:cNvPr id="7" name="Shape 5"/>
          <p:cNvSpPr/>
          <p:nvPr/>
        </p:nvSpPr>
        <p:spPr>
          <a:xfrm>
            <a:off x="6263640" y="1691640"/>
            <a:ext cx="5212080" cy="1325880"/>
          </a:xfrm>
          <a:prstGeom prst="roundRect">
            <a:avLst>
              <a:gd name="adj" fmla="val 3448"/>
            </a:avLst>
          </a:prstGeom>
          <a:solidFill>
            <a:srgbClr val="1F4E79"/>
          </a:solidFill>
          <a:ln w="12700">
            <a:solidFill>
              <a:srgbClr val="1F4E79"/>
            </a:solidFill>
            <a:prstDash val="solid"/>
          </a:ln>
        </p:spPr>
        <p:txBody>
          <a:bodyPr/>
          <a:lstStyle/>
          <a:p>
            <a:endParaRPr lang="en-US"/>
          </a:p>
        </p:txBody>
      </p:sp>
      <p:sp>
        <p:nvSpPr>
          <p:cNvPr id="8" name="Text 6"/>
          <p:cNvSpPr/>
          <p:nvPr/>
        </p:nvSpPr>
        <p:spPr>
          <a:xfrm>
            <a:off x="6556248" y="1828800"/>
            <a:ext cx="4626864" cy="438912"/>
          </a:xfrm>
          <a:prstGeom prst="rect">
            <a:avLst/>
          </a:prstGeom>
          <a:noFill/>
          <a:ln/>
        </p:spPr>
        <p:txBody>
          <a:bodyPr wrap="square" lIns="0" tIns="0" rIns="0" bIns="0" rtlCol="0" anchor="ctr"/>
          <a:lstStyle/>
          <a:p>
            <a:pPr marL="0" indent="0">
              <a:buNone/>
            </a:pPr>
            <a:r>
              <a:rPr lang="en-US" sz="1900" b="1" dirty="0">
                <a:solidFill>
                  <a:srgbClr val="FFFFFF"/>
                </a:solidFill>
                <a:latin typeface="Cambria" pitchFamily="34" charset="0"/>
                <a:ea typeface="Cambria" pitchFamily="34" charset="-122"/>
                <a:cs typeface="Cambria" pitchFamily="34" charset="-120"/>
              </a:rPr>
              <a:t>The requirement grows with the square</a:t>
            </a:r>
            <a:endParaRPr lang="en-US" sz="1900" dirty="0"/>
          </a:p>
        </p:txBody>
      </p:sp>
      <p:sp>
        <p:nvSpPr>
          <p:cNvPr id="9" name="Text 7"/>
          <p:cNvSpPr/>
          <p:nvPr/>
        </p:nvSpPr>
        <p:spPr>
          <a:xfrm>
            <a:off x="6556248" y="2286000"/>
            <a:ext cx="4626864" cy="640080"/>
          </a:xfrm>
          <a:prstGeom prst="rect">
            <a:avLst/>
          </a:prstGeom>
          <a:noFill/>
          <a:ln/>
        </p:spPr>
        <p:txBody>
          <a:bodyPr wrap="square" lIns="0" tIns="0" rIns="0" bIns="0" rtlCol="0" anchor="ctr"/>
          <a:lstStyle/>
          <a:p>
            <a:pPr marL="0" indent="0">
              <a:buNone/>
            </a:pPr>
            <a:r>
              <a:rPr lang="en-US" sz="1350" dirty="0">
                <a:solidFill>
                  <a:srgbClr val="CFE0F2"/>
                </a:solidFill>
                <a:latin typeface="Arial" pitchFamily="34" charset="0"/>
                <a:ea typeface="Arial" pitchFamily="34" charset="-122"/>
                <a:cs typeface="Arial" pitchFamily="34" charset="-120"/>
              </a:rPr>
              <a:t>of the fraction of missing information — not in proportion to it, as the older rules of thumb assumed.</a:t>
            </a:r>
            <a:endParaRPr lang="en-US" sz="1350" dirty="0"/>
          </a:p>
        </p:txBody>
      </p:sp>
      <p:sp>
        <p:nvSpPr>
          <p:cNvPr id="10" name="Shape 8"/>
          <p:cNvSpPr/>
          <p:nvPr/>
        </p:nvSpPr>
        <p:spPr>
          <a:xfrm>
            <a:off x="685800" y="3246120"/>
            <a:ext cx="10789920" cy="1554480"/>
          </a:xfrm>
          <a:prstGeom prst="roundRect">
            <a:avLst>
              <a:gd name="adj" fmla="val 2941"/>
            </a:avLst>
          </a:prstGeom>
          <a:solidFill>
            <a:srgbClr val="EBF1F8"/>
          </a:solidFill>
          <a:ln w="12700">
            <a:solidFill>
              <a:srgbClr val="DCE4F0"/>
            </a:solidFill>
            <a:prstDash val="solid"/>
          </a:ln>
        </p:spPr>
        <p:txBody>
          <a:bodyPr/>
          <a:lstStyle/>
          <a:p>
            <a:endParaRPr lang="en-US"/>
          </a:p>
        </p:txBody>
      </p:sp>
      <p:sp>
        <p:nvSpPr>
          <p:cNvPr id="11" name="Text 9"/>
          <p:cNvSpPr/>
          <p:nvPr/>
        </p:nvSpPr>
        <p:spPr>
          <a:xfrm>
            <a:off x="1005840" y="3401568"/>
            <a:ext cx="10149840" cy="384048"/>
          </a:xfrm>
          <a:prstGeom prst="rect">
            <a:avLst/>
          </a:prstGeom>
          <a:noFill/>
          <a:ln/>
        </p:spPr>
        <p:txBody>
          <a:bodyPr wrap="square" lIns="0" tIns="0" rIns="0" bIns="0" rtlCol="0" anchor="ctr"/>
          <a:lstStyle/>
          <a:p>
            <a:pPr marL="0" indent="0">
              <a:buNone/>
            </a:pPr>
            <a:r>
              <a:rPr lang="en-US" sz="1700" b="1" dirty="0">
                <a:solidFill>
                  <a:srgbClr val="1F4E79"/>
                </a:solidFill>
                <a:latin typeface="Cambria" pitchFamily="34" charset="0"/>
                <a:ea typeface="Cambria" pitchFamily="34" charset="-122"/>
                <a:cs typeface="Cambria" pitchFamily="34" charset="-120"/>
              </a:rPr>
              <a:t>The procedure</a:t>
            </a:r>
            <a:endParaRPr lang="en-US" sz="1700" dirty="0"/>
          </a:p>
        </p:txBody>
      </p:sp>
      <p:sp>
        <p:nvSpPr>
          <p:cNvPr id="12" name="Text 10"/>
          <p:cNvSpPr/>
          <p:nvPr/>
        </p:nvSpPr>
        <p:spPr>
          <a:xfrm>
            <a:off x="1005840" y="3840480"/>
            <a:ext cx="10149840" cy="411480"/>
          </a:xfrm>
          <a:prstGeom prst="rect">
            <a:avLst/>
          </a:prstGeom>
          <a:noFill/>
          <a:ln/>
        </p:spPr>
        <p:txBody>
          <a:bodyPr wrap="square" lIns="0" tIns="0" rIns="0" bIns="0" rtlCol="0" anchor="ctr"/>
          <a:lstStyle/>
          <a:p>
            <a:pPr marL="0" indent="0">
              <a:buNone/>
            </a:pPr>
            <a:r>
              <a:rPr lang="en-US" sz="1500" dirty="0">
                <a:solidFill>
                  <a:srgbClr val="333333"/>
                </a:solidFill>
                <a:latin typeface="Arial" pitchFamily="34" charset="0"/>
                <a:ea typeface="Arial" pitchFamily="34" charset="-122"/>
                <a:cs typeface="Arial" pitchFamily="34" charset="-120"/>
              </a:rPr>
              <a:t>Run a small pilot.   Determine the fraction of missing information.   Scale up accordingly.</a:t>
            </a:r>
            <a:endParaRPr lang="en-US" sz="1500" dirty="0"/>
          </a:p>
        </p:txBody>
      </p:sp>
      <p:sp>
        <p:nvSpPr>
          <p:cNvPr id="13" name="Text 11"/>
          <p:cNvSpPr/>
          <p:nvPr/>
        </p:nvSpPr>
        <p:spPr>
          <a:xfrm>
            <a:off x="1005840" y="4251960"/>
            <a:ext cx="10149840" cy="411480"/>
          </a:xfrm>
          <a:prstGeom prst="rect">
            <a:avLst/>
          </a:prstGeom>
          <a:noFill/>
          <a:ln/>
        </p:spPr>
        <p:txBody>
          <a:bodyPr wrap="square" lIns="0" tIns="0" rIns="0" bIns="0" rtlCol="0" anchor="ctr"/>
          <a:lstStyle/>
          <a:p>
            <a:pPr marL="0" indent="0">
              <a:buNone/>
            </a:pPr>
            <a:r>
              <a:rPr lang="en-US" sz="1400" b="1" dirty="0">
                <a:solidFill>
                  <a:srgbClr val="2E75B6"/>
                </a:solidFill>
                <a:latin typeface="Arial" pitchFamily="34" charset="0"/>
                <a:ea typeface="Arial" pitchFamily="34" charset="-122"/>
                <a:cs typeface="Arial" pitchFamily="34" charset="-120"/>
              </a:rPr>
              <a:t>In our data that fraction came out at 0.66 — which puts the right answer near 97 imputations , not five.</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BEFORE YOU TRUST ANY OF IT</a:t>
            </a:r>
            <a:endParaRPr lang="en-US" sz="1050" dirty="0"/>
          </a:p>
        </p:txBody>
      </p:sp>
      <p:sp>
        <p:nvSpPr>
          <p:cNvPr id="3" name="Text 1"/>
          <p:cNvSpPr/>
          <p:nvPr/>
        </p:nvSpPr>
        <p:spPr>
          <a:xfrm>
            <a:off x="685800" y="746627"/>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rPr>
              <a:t>Diagnostic figures: Trace and Density </a:t>
            </a:r>
            <a:r>
              <a:rPr lang="en-US" sz="3100" b="1" dirty="0" err="1">
                <a:solidFill>
                  <a:srgbClr val="1F4E79"/>
                </a:solidFill>
                <a:latin typeface="Cambria" pitchFamily="34" charset="0"/>
                <a:ea typeface="Cambria" pitchFamily="34" charset="-122"/>
              </a:rPr>
              <a:t>Ploits</a:t>
            </a:r>
            <a:endParaRPr lang="en-US" sz="3100" dirty="0"/>
          </a:p>
        </p:txBody>
      </p:sp>
      <p:sp>
        <p:nvSpPr>
          <p:cNvPr id="4" name="Shape 2"/>
          <p:cNvSpPr/>
          <p:nvPr/>
        </p:nvSpPr>
        <p:spPr>
          <a:xfrm>
            <a:off x="685800" y="1783080"/>
            <a:ext cx="5189220" cy="3291840"/>
          </a:xfrm>
          <a:prstGeom prst="roundRect">
            <a:avLst>
              <a:gd name="adj" fmla="val 1389"/>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1005840" y="1705087"/>
            <a:ext cx="4549140" cy="777240"/>
          </a:xfrm>
          <a:prstGeom prst="rect">
            <a:avLst/>
          </a:prstGeom>
          <a:noFill/>
          <a:ln/>
        </p:spPr>
        <p:txBody>
          <a:bodyPr wrap="square" lIns="0" tIns="0" rIns="0" bIns="0" rtlCol="0" anchor="ctr"/>
          <a:lstStyle/>
          <a:p>
            <a:pPr marL="0" indent="0">
              <a:buNone/>
            </a:pPr>
            <a:r>
              <a:rPr lang="en-US" sz="1900" b="1" dirty="0">
                <a:solidFill>
                  <a:srgbClr val="1F4E79"/>
                </a:solidFill>
                <a:latin typeface="Cambria" pitchFamily="34" charset="0"/>
                <a:ea typeface="Cambria" pitchFamily="34" charset="-122"/>
                <a:cs typeface="Cambria" pitchFamily="34" charset="-120"/>
              </a:rPr>
              <a:t>Did the process settle down?</a:t>
            </a:r>
            <a:endParaRPr lang="en-US" sz="1900" dirty="0"/>
          </a:p>
        </p:txBody>
      </p:sp>
      <p:sp>
        <p:nvSpPr>
          <p:cNvPr id="6" name="Text 4"/>
          <p:cNvSpPr/>
          <p:nvPr/>
        </p:nvSpPr>
        <p:spPr>
          <a:xfrm>
            <a:off x="1005840" y="2194022"/>
            <a:ext cx="4549140" cy="939501"/>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The filling procedure is iterative. Plot how the imputed values evolve across iterations and look for lines that mix together rather than drifting apart or running in parallel.</a:t>
            </a:r>
            <a:endParaRPr lang="en-US" sz="1350" dirty="0"/>
          </a:p>
        </p:txBody>
      </p:sp>
      <p:sp>
        <p:nvSpPr>
          <p:cNvPr id="8" name="Shape 6"/>
          <p:cNvSpPr/>
          <p:nvPr/>
        </p:nvSpPr>
        <p:spPr>
          <a:xfrm>
            <a:off x="6286500" y="1783080"/>
            <a:ext cx="5189220" cy="3291840"/>
          </a:xfrm>
          <a:prstGeom prst="roundRect">
            <a:avLst>
              <a:gd name="adj" fmla="val 1389"/>
            </a:avLst>
          </a:prstGeom>
          <a:solidFill>
            <a:srgbClr val="F7F9FC"/>
          </a:solidFill>
          <a:ln w="12700">
            <a:solidFill>
              <a:srgbClr val="DCE4F0"/>
            </a:solidFill>
            <a:prstDash val="solid"/>
          </a:ln>
        </p:spPr>
        <p:txBody>
          <a:bodyPr/>
          <a:lstStyle/>
          <a:p>
            <a:endParaRPr lang="en-US"/>
          </a:p>
        </p:txBody>
      </p:sp>
      <p:sp>
        <p:nvSpPr>
          <p:cNvPr id="9" name="Text 7"/>
          <p:cNvSpPr/>
          <p:nvPr/>
        </p:nvSpPr>
        <p:spPr>
          <a:xfrm>
            <a:off x="6606540" y="1705087"/>
            <a:ext cx="4549140" cy="777240"/>
          </a:xfrm>
          <a:prstGeom prst="rect">
            <a:avLst/>
          </a:prstGeom>
          <a:noFill/>
          <a:ln/>
        </p:spPr>
        <p:txBody>
          <a:bodyPr wrap="square" lIns="0" tIns="0" rIns="0" bIns="0" rtlCol="0" anchor="ctr"/>
          <a:lstStyle/>
          <a:p>
            <a:pPr marL="0" indent="0">
              <a:buNone/>
            </a:pPr>
            <a:r>
              <a:rPr lang="en-US" sz="1900" b="1" dirty="0">
                <a:solidFill>
                  <a:srgbClr val="1F4E79"/>
                </a:solidFill>
                <a:latin typeface="Cambria" pitchFamily="34" charset="0"/>
                <a:ea typeface="Cambria" pitchFamily="34" charset="-122"/>
                <a:cs typeface="Cambria" pitchFamily="34" charset="-120"/>
              </a:rPr>
              <a:t>Are the filled values plausible?</a:t>
            </a:r>
            <a:endParaRPr lang="en-US" sz="1900" dirty="0"/>
          </a:p>
        </p:txBody>
      </p:sp>
      <p:sp>
        <p:nvSpPr>
          <p:cNvPr id="10" name="Text 8"/>
          <p:cNvSpPr/>
          <p:nvPr/>
        </p:nvSpPr>
        <p:spPr>
          <a:xfrm>
            <a:off x="6606540" y="2315045"/>
            <a:ext cx="4549140" cy="697454"/>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Compare the distribution of what you filled in against what you observed. They should look like they came from the same world.</a:t>
            </a:r>
            <a:endParaRPr lang="en-US" sz="1350" dirty="0"/>
          </a:p>
        </p:txBody>
      </p:sp>
      <p:sp>
        <p:nvSpPr>
          <p:cNvPr id="12" name="Text 10"/>
          <p:cNvSpPr/>
          <p:nvPr/>
        </p:nvSpPr>
        <p:spPr>
          <a:xfrm>
            <a:off x="685800" y="5303520"/>
            <a:ext cx="10789920" cy="548640"/>
          </a:xfrm>
          <a:prstGeom prst="rect">
            <a:avLst/>
          </a:prstGeom>
          <a:noFill/>
          <a:ln/>
        </p:spPr>
        <p:txBody>
          <a:bodyPr wrap="square" lIns="0" tIns="0" rIns="0" bIns="0" rtlCol="0" anchor="ctr"/>
          <a:lstStyle/>
          <a:p>
            <a:pPr marL="0" indent="0">
              <a:buNone/>
            </a:pPr>
            <a:r>
              <a:rPr lang="en-US" sz="1500" i="1" dirty="0">
                <a:solidFill>
                  <a:srgbClr val="555555"/>
                </a:solidFill>
                <a:latin typeface="Arial" pitchFamily="34" charset="0"/>
                <a:ea typeface="Arial" pitchFamily="34" charset="-122"/>
                <a:cs typeface="Arial" pitchFamily="34" charset="-120"/>
              </a:rPr>
              <a:t>We will look at both in the demonstration. </a:t>
            </a:r>
            <a:endParaRPr lang="en-US" sz="1500" dirty="0"/>
          </a:p>
        </p:txBody>
      </p:sp>
      <p:pic>
        <p:nvPicPr>
          <p:cNvPr id="14" name="Picture 13">
            <a:extLst>
              <a:ext uri="{FF2B5EF4-FFF2-40B4-BE49-F238E27FC236}">
                <a16:creationId xmlns:a16="http://schemas.microsoft.com/office/drawing/2014/main" id="{B657922D-D2EC-AD6E-AF2F-ACA336AF6839}"/>
              </a:ext>
            </a:extLst>
          </p:cNvPr>
          <p:cNvPicPr>
            <a:picLocks noChangeAspect="1"/>
          </p:cNvPicPr>
          <p:nvPr/>
        </p:nvPicPr>
        <p:blipFill>
          <a:blip r:embed="rId3"/>
          <a:stretch>
            <a:fillRect/>
          </a:stretch>
        </p:blipFill>
        <p:spPr>
          <a:xfrm>
            <a:off x="7210498" y="3012499"/>
            <a:ext cx="3341223" cy="1989477"/>
          </a:xfrm>
          <a:prstGeom prst="rect">
            <a:avLst/>
          </a:prstGeom>
        </p:spPr>
      </p:pic>
      <p:pic>
        <p:nvPicPr>
          <p:cNvPr id="16" name="Picture 15">
            <a:extLst>
              <a:ext uri="{FF2B5EF4-FFF2-40B4-BE49-F238E27FC236}">
                <a16:creationId xmlns:a16="http://schemas.microsoft.com/office/drawing/2014/main" id="{B03CE290-D7D9-F23F-6D3E-B9656937ECAC}"/>
              </a:ext>
            </a:extLst>
          </p:cNvPr>
          <p:cNvPicPr>
            <a:picLocks noChangeAspect="1"/>
          </p:cNvPicPr>
          <p:nvPr/>
        </p:nvPicPr>
        <p:blipFill>
          <a:blip r:embed="rId4"/>
          <a:stretch>
            <a:fillRect/>
          </a:stretch>
        </p:blipFill>
        <p:spPr>
          <a:xfrm>
            <a:off x="1095323" y="3052646"/>
            <a:ext cx="4370174" cy="190918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OBJECTION IVE HEARD IN THE PAST</a:t>
            </a:r>
            <a:endParaRPr lang="en-US" sz="1050" dirty="0"/>
          </a:p>
        </p:txBody>
      </p:sp>
      <p:sp>
        <p:nvSpPr>
          <p:cNvPr id="3" name="Text 1"/>
          <p:cNvSpPr/>
          <p:nvPr/>
        </p:nvSpPr>
        <p:spPr>
          <a:xfrm>
            <a:off x="685800" y="685800"/>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"Isn’t this just making data up?"</a:t>
            </a:r>
            <a:endParaRPr lang="en-US" sz="3100" dirty="0"/>
          </a:p>
        </p:txBody>
      </p:sp>
      <p:sp>
        <p:nvSpPr>
          <p:cNvPr id="4" name="Shape 2"/>
          <p:cNvSpPr/>
          <p:nvPr/>
        </p:nvSpPr>
        <p:spPr>
          <a:xfrm>
            <a:off x="685800" y="1828800"/>
            <a:ext cx="10789920" cy="1371600"/>
          </a:xfrm>
          <a:prstGeom prst="roundRect">
            <a:avLst>
              <a:gd name="adj" fmla="val 3333"/>
            </a:avLst>
          </a:prstGeom>
          <a:solidFill>
            <a:srgbClr val="1F4E79"/>
          </a:solidFill>
          <a:ln w="12700">
            <a:solidFill>
              <a:srgbClr val="1F4E79"/>
            </a:solidFill>
            <a:prstDash val="solid"/>
          </a:ln>
        </p:spPr>
        <p:txBody>
          <a:bodyPr/>
          <a:lstStyle/>
          <a:p>
            <a:endParaRPr lang="en-US"/>
          </a:p>
        </p:txBody>
      </p:sp>
      <p:sp>
        <p:nvSpPr>
          <p:cNvPr id="5" name="Text 3"/>
          <p:cNvSpPr/>
          <p:nvPr/>
        </p:nvSpPr>
        <p:spPr>
          <a:xfrm>
            <a:off x="1051560" y="2011680"/>
            <a:ext cx="10058400" cy="1005840"/>
          </a:xfrm>
          <a:prstGeom prst="rect">
            <a:avLst/>
          </a:prstGeom>
          <a:noFill/>
          <a:ln/>
        </p:spPr>
        <p:txBody>
          <a:bodyPr wrap="square" lIns="0" tIns="0" rIns="0" bIns="0" rtlCol="0" anchor="ctr"/>
          <a:lstStyle/>
          <a:p>
            <a:pPr marL="0" indent="0">
              <a:buNone/>
            </a:pPr>
            <a:r>
              <a:rPr lang="en-US" sz="2000" dirty="0">
                <a:solidFill>
                  <a:srgbClr val="FFFFFF"/>
                </a:solidFill>
                <a:latin typeface="Cambria" pitchFamily="34" charset="0"/>
                <a:ea typeface="Cambria" pitchFamily="34" charset="-122"/>
                <a:cs typeface="Cambria" pitchFamily="34" charset="-120"/>
              </a:rPr>
              <a:t>Deleting the case is also a model. It just assumes the people who left were like the people who stayed — and it does not tell you it assumed anything.</a:t>
            </a:r>
            <a:endParaRPr lang="en-US" sz="2000" dirty="0"/>
          </a:p>
        </p:txBody>
      </p:sp>
      <p:sp>
        <p:nvSpPr>
          <p:cNvPr id="6" name="Shape 4"/>
          <p:cNvSpPr/>
          <p:nvPr/>
        </p:nvSpPr>
        <p:spPr>
          <a:xfrm>
            <a:off x="685800" y="3474720"/>
            <a:ext cx="10789920" cy="758952"/>
          </a:xfrm>
          <a:prstGeom prst="roundRect">
            <a:avLst>
              <a:gd name="adj" fmla="val 6024"/>
            </a:avLst>
          </a:prstGeom>
          <a:solidFill>
            <a:srgbClr val="F7F9FC"/>
          </a:solidFill>
          <a:ln w="12700">
            <a:solidFill>
              <a:srgbClr val="DCE4F0"/>
            </a:solidFill>
            <a:prstDash val="solid"/>
          </a:ln>
        </p:spPr>
        <p:txBody>
          <a:bodyPr/>
          <a:lstStyle/>
          <a:p>
            <a:endParaRPr lang="en-US"/>
          </a:p>
        </p:txBody>
      </p:sp>
      <p:sp>
        <p:nvSpPr>
          <p:cNvPr id="7" name="Text 5"/>
          <p:cNvSpPr/>
          <p:nvPr/>
        </p:nvSpPr>
        <p:spPr>
          <a:xfrm>
            <a:off x="941832" y="3538728"/>
            <a:ext cx="3566160" cy="630936"/>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Imputation does not invent a value</a:t>
            </a:r>
            <a:endParaRPr lang="en-US" sz="1300" dirty="0"/>
          </a:p>
        </p:txBody>
      </p:sp>
      <p:sp>
        <p:nvSpPr>
          <p:cNvPr id="8" name="Text 6"/>
          <p:cNvSpPr/>
          <p:nvPr/>
        </p:nvSpPr>
        <p:spPr>
          <a:xfrm>
            <a:off x="4709160" y="3538728"/>
            <a:ext cx="6492240" cy="630936"/>
          </a:xfrm>
          <a:prstGeom prst="rect">
            <a:avLst/>
          </a:prstGeom>
          <a:noFill/>
          <a:ln/>
        </p:spPr>
        <p:txBody>
          <a:bodyPr wrap="square" lIns="0" tIns="0" rIns="0" bIns="0" rtlCol="0" anchor="ctr"/>
          <a:lstStyle/>
          <a:p>
            <a:pPr marL="0" indent="0">
              <a:buNone/>
            </a:pPr>
            <a:r>
              <a:rPr lang="en-US" sz="1250" dirty="0">
                <a:solidFill>
                  <a:srgbClr val="333333"/>
                </a:solidFill>
                <a:latin typeface="Arial" pitchFamily="34" charset="0"/>
                <a:ea typeface="Arial" pitchFamily="34" charset="-122"/>
                <a:cs typeface="Arial" pitchFamily="34" charset="-120"/>
              </a:rPr>
              <a:t>It draws from a distribution built out of everything else you know about that person — repeatedly. This uncertainty is preferable to the uncertainty of deletion.</a:t>
            </a:r>
            <a:endParaRPr lang="en-US" sz="1250" dirty="0"/>
          </a:p>
        </p:txBody>
      </p:sp>
      <p:sp>
        <p:nvSpPr>
          <p:cNvPr id="9" name="Shape 7"/>
          <p:cNvSpPr/>
          <p:nvPr/>
        </p:nvSpPr>
        <p:spPr>
          <a:xfrm>
            <a:off x="685800" y="4343400"/>
            <a:ext cx="10789920" cy="758952"/>
          </a:xfrm>
          <a:prstGeom prst="roundRect">
            <a:avLst>
              <a:gd name="adj" fmla="val 6024"/>
            </a:avLst>
          </a:prstGeom>
          <a:solidFill>
            <a:srgbClr val="F7F9FC"/>
          </a:solidFill>
          <a:ln w="12700">
            <a:solidFill>
              <a:srgbClr val="DCE4F0"/>
            </a:solidFill>
            <a:prstDash val="solid"/>
          </a:ln>
        </p:spPr>
        <p:txBody>
          <a:bodyPr/>
          <a:lstStyle/>
          <a:p>
            <a:endParaRPr lang="en-US"/>
          </a:p>
        </p:txBody>
      </p:sp>
      <p:sp>
        <p:nvSpPr>
          <p:cNvPr id="10" name="Text 8"/>
          <p:cNvSpPr/>
          <p:nvPr/>
        </p:nvSpPr>
        <p:spPr>
          <a:xfrm>
            <a:off x="941832" y="4407408"/>
            <a:ext cx="3566160" cy="630936"/>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Deletion does assert something</a:t>
            </a:r>
            <a:endParaRPr lang="en-US" sz="1300" dirty="0"/>
          </a:p>
        </p:txBody>
      </p:sp>
      <p:sp>
        <p:nvSpPr>
          <p:cNvPr id="11" name="Text 9"/>
          <p:cNvSpPr/>
          <p:nvPr/>
        </p:nvSpPr>
        <p:spPr>
          <a:xfrm>
            <a:off x="4709160" y="4407408"/>
            <a:ext cx="6492240" cy="630936"/>
          </a:xfrm>
          <a:prstGeom prst="rect">
            <a:avLst/>
          </a:prstGeom>
          <a:noFill/>
          <a:ln/>
        </p:spPr>
        <p:txBody>
          <a:bodyPr wrap="square" lIns="0" tIns="0" rIns="0" bIns="0" rtlCol="0" anchor="ctr"/>
          <a:lstStyle/>
          <a:p>
            <a:pPr marL="0" indent="0">
              <a:buNone/>
            </a:pPr>
            <a:r>
              <a:rPr lang="en-US" sz="1250" dirty="0">
                <a:solidFill>
                  <a:srgbClr val="333333"/>
                </a:solidFill>
                <a:latin typeface="Arial" pitchFamily="34" charset="0"/>
                <a:ea typeface="Arial" pitchFamily="34" charset="-122"/>
                <a:cs typeface="Arial" pitchFamily="34" charset="-120"/>
              </a:rPr>
              <a:t>That the remaining sample is exchangeable with the one you started with. That is a heroic claim.</a:t>
            </a:r>
            <a:endParaRPr lang="en-US" sz="12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HONEST LIMIT</a:t>
            </a:r>
            <a:endParaRPr lang="en-US" sz="1050" dirty="0"/>
          </a:p>
        </p:txBody>
      </p:sp>
      <p:sp>
        <p:nvSpPr>
          <p:cNvPr id="3" name="Text 1"/>
          <p:cNvSpPr/>
          <p:nvPr/>
        </p:nvSpPr>
        <p:spPr>
          <a:xfrm>
            <a:off x="685800" y="704088"/>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What multiple imputation cannot fix</a:t>
            </a:r>
            <a:endParaRPr lang="en-US" sz="3100" dirty="0"/>
          </a:p>
        </p:txBody>
      </p:sp>
      <p:sp>
        <p:nvSpPr>
          <p:cNvPr id="4" name="Text 2"/>
          <p:cNvSpPr/>
          <p:nvPr/>
        </p:nvSpPr>
        <p:spPr>
          <a:xfrm>
            <a:off x="685800" y="1417320"/>
            <a:ext cx="10789920" cy="548640"/>
          </a:xfrm>
          <a:prstGeom prst="rect">
            <a:avLst/>
          </a:prstGeom>
          <a:noFill/>
          <a:ln/>
        </p:spPr>
        <p:txBody>
          <a:bodyPr wrap="square" lIns="0" tIns="0" rIns="0" bIns="0" rtlCol="0" anchor="ctr"/>
          <a:lstStyle/>
          <a:p>
            <a:pPr marL="0" indent="0">
              <a:buNone/>
            </a:pPr>
            <a:r>
              <a:rPr lang="en-US" sz="1450" dirty="0">
                <a:solidFill>
                  <a:srgbClr val="555555"/>
                </a:solidFill>
                <a:latin typeface="Arial" pitchFamily="34" charset="0"/>
                <a:ea typeface="Arial" pitchFamily="34" charset="-122"/>
                <a:cs typeface="Arial" pitchFamily="34" charset="-120"/>
              </a:rPr>
              <a:t>When the reason a value is missing IS the value, no amount of modelling recovers it.</a:t>
            </a:r>
            <a:endParaRPr lang="en-US" sz="1450" dirty="0"/>
          </a:p>
        </p:txBody>
      </p:sp>
      <p:sp>
        <p:nvSpPr>
          <p:cNvPr id="5" name="Shape 3"/>
          <p:cNvSpPr/>
          <p:nvPr/>
        </p:nvSpPr>
        <p:spPr>
          <a:xfrm>
            <a:off x="685800" y="2103120"/>
            <a:ext cx="3413760" cy="1417320"/>
          </a:xfrm>
          <a:prstGeom prst="roundRect">
            <a:avLst>
              <a:gd name="adj" fmla="val 3226"/>
            </a:avLst>
          </a:prstGeom>
          <a:solidFill>
            <a:srgbClr val="EBF1F8"/>
          </a:solidFill>
          <a:ln w="12700">
            <a:solidFill>
              <a:srgbClr val="DCE4F0"/>
            </a:solidFill>
            <a:prstDash val="solid"/>
          </a:ln>
        </p:spPr>
        <p:txBody>
          <a:bodyPr/>
          <a:lstStyle/>
          <a:p>
            <a:endParaRPr lang="en-US"/>
          </a:p>
        </p:txBody>
      </p:sp>
      <p:sp>
        <p:nvSpPr>
          <p:cNvPr id="6" name="Text 4"/>
          <p:cNvSpPr/>
          <p:nvPr/>
        </p:nvSpPr>
        <p:spPr>
          <a:xfrm>
            <a:off x="685800" y="2267712"/>
            <a:ext cx="3413760" cy="621792"/>
          </a:xfrm>
          <a:prstGeom prst="rect">
            <a:avLst/>
          </a:prstGeom>
          <a:noFill/>
          <a:ln/>
        </p:spPr>
        <p:txBody>
          <a:bodyPr wrap="square" lIns="0" tIns="0" rIns="0" bIns="0" rtlCol="0" anchor="ctr"/>
          <a:lstStyle/>
          <a:p>
            <a:pPr marL="0" indent="0" algn="ctr">
              <a:buNone/>
            </a:pPr>
            <a:r>
              <a:rPr lang="en-US" sz="3400" b="1" dirty="0">
                <a:solidFill>
                  <a:srgbClr val="1F4E79"/>
                </a:solidFill>
                <a:latin typeface="Cambria" pitchFamily="34" charset="0"/>
                <a:ea typeface="Cambria" pitchFamily="34" charset="-122"/>
                <a:cs typeface="Cambria" pitchFamily="34" charset="-120"/>
              </a:rPr>
              <a:t>0.41</a:t>
            </a:r>
            <a:endParaRPr lang="en-US" sz="3400" dirty="0"/>
          </a:p>
        </p:txBody>
      </p:sp>
      <p:sp>
        <p:nvSpPr>
          <p:cNvPr id="7" name="Text 5"/>
          <p:cNvSpPr/>
          <p:nvPr/>
        </p:nvSpPr>
        <p:spPr>
          <a:xfrm>
            <a:off x="822960" y="2907792"/>
            <a:ext cx="3139440" cy="457200"/>
          </a:xfrm>
          <a:prstGeom prst="rect">
            <a:avLst/>
          </a:prstGeom>
          <a:noFill/>
          <a:ln/>
        </p:spPr>
        <p:txBody>
          <a:bodyPr wrap="square" lIns="0" tIns="0" rIns="0" bIns="0" rtlCol="0" anchor="ctr"/>
          <a:lstStyle/>
          <a:p>
            <a:pPr marL="0" indent="0" algn="ctr">
              <a:buNone/>
            </a:pPr>
            <a:r>
              <a:rPr lang="en-US" sz="1200" dirty="0">
                <a:solidFill>
                  <a:srgbClr val="555555"/>
                </a:solidFill>
                <a:latin typeface="Arial" pitchFamily="34" charset="0"/>
                <a:ea typeface="Arial" pitchFamily="34" charset="-122"/>
                <a:cs typeface="Arial" pitchFamily="34" charset="-120"/>
              </a:rPr>
              <a:t>what the true average was</a:t>
            </a:r>
            <a:endParaRPr lang="en-US" sz="1200" dirty="0"/>
          </a:p>
        </p:txBody>
      </p:sp>
      <p:sp>
        <p:nvSpPr>
          <p:cNvPr id="8" name="Shape 6"/>
          <p:cNvSpPr/>
          <p:nvPr/>
        </p:nvSpPr>
        <p:spPr>
          <a:xfrm>
            <a:off x="4373880" y="2103120"/>
            <a:ext cx="3413760" cy="1417320"/>
          </a:xfrm>
          <a:prstGeom prst="roundRect">
            <a:avLst>
              <a:gd name="adj" fmla="val 3226"/>
            </a:avLst>
          </a:prstGeom>
          <a:solidFill>
            <a:srgbClr val="F7F9FC"/>
          </a:solidFill>
          <a:ln w="12700">
            <a:solidFill>
              <a:srgbClr val="DCE4F0"/>
            </a:solidFill>
            <a:prstDash val="solid"/>
          </a:ln>
        </p:spPr>
        <p:txBody>
          <a:bodyPr/>
          <a:lstStyle/>
          <a:p>
            <a:endParaRPr lang="en-US"/>
          </a:p>
        </p:txBody>
      </p:sp>
      <p:sp>
        <p:nvSpPr>
          <p:cNvPr id="9" name="Text 7"/>
          <p:cNvSpPr/>
          <p:nvPr/>
        </p:nvSpPr>
        <p:spPr>
          <a:xfrm>
            <a:off x="4373880" y="2267712"/>
            <a:ext cx="3413760" cy="621792"/>
          </a:xfrm>
          <a:prstGeom prst="rect">
            <a:avLst/>
          </a:prstGeom>
          <a:noFill/>
          <a:ln/>
        </p:spPr>
        <p:txBody>
          <a:bodyPr wrap="square" lIns="0" tIns="0" rIns="0" bIns="0" rtlCol="0" anchor="ctr"/>
          <a:lstStyle/>
          <a:p>
            <a:pPr marL="0" indent="0" algn="ctr">
              <a:buNone/>
            </a:pPr>
            <a:r>
              <a:rPr lang="en-US" sz="3400" b="1" dirty="0">
                <a:solidFill>
                  <a:srgbClr val="C1443C"/>
                </a:solidFill>
                <a:latin typeface="Cambria" pitchFamily="34" charset="0"/>
                <a:ea typeface="Cambria" pitchFamily="34" charset="-122"/>
                <a:cs typeface="Cambria" pitchFamily="34" charset="-120"/>
              </a:rPr>
              <a:t>0.32</a:t>
            </a:r>
            <a:endParaRPr lang="en-US" sz="3400" dirty="0"/>
          </a:p>
        </p:txBody>
      </p:sp>
      <p:sp>
        <p:nvSpPr>
          <p:cNvPr id="10" name="Text 8"/>
          <p:cNvSpPr/>
          <p:nvPr/>
        </p:nvSpPr>
        <p:spPr>
          <a:xfrm>
            <a:off x="4511040" y="2907792"/>
            <a:ext cx="3139440" cy="457200"/>
          </a:xfrm>
          <a:prstGeom prst="rect">
            <a:avLst/>
          </a:prstGeom>
          <a:noFill/>
          <a:ln/>
        </p:spPr>
        <p:txBody>
          <a:bodyPr wrap="square" lIns="0" tIns="0" rIns="0" bIns="0" rtlCol="0" anchor="ctr"/>
          <a:lstStyle/>
          <a:p>
            <a:pPr marL="0" indent="0" algn="ctr">
              <a:buNone/>
            </a:pPr>
            <a:r>
              <a:rPr lang="en-US" sz="1200" dirty="0">
                <a:solidFill>
                  <a:srgbClr val="555555"/>
                </a:solidFill>
                <a:latin typeface="Arial" pitchFamily="34" charset="0"/>
                <a:ea typeface="Arial" pitchFamily="34" charset="-122"/>
                <a:cs typeface="Arial" pitchFamily="34" charset="-120"/>
              </a:rPr>
              <a:t>what we observed</a:t>
            </a:r>
            <a:endParaRPr lang="en-US" sz="1200" dirty="0"/>
          </a:p>
        </p:txBody>
      </p:sp>
      <p:sp>
        <p:nvSpPr>
          <p:cNvPr id="11" name="Shape 9"/>
          <p:cNvSpPr/>
          <p:nvPr/>
        </p:nvSpPr>
        <p:spPr>
          <a:xfrm>
            <a:off x="8061960" y="2103120"/>
            <a:ext cx="3413760" cy="1417320"/>
          </a:xfrm>
          <a:prstGeom prst="roundRect">
            <a:avLst>
              <a:gd name="adj" fmla="val 3226"/>
            </a:avLst>
          </a:prstGeom>
          <a:solidFill>
            <a:srgbClr val="F7F9FC"/>
          </a:solidFill>
          <a:ln w="12700">
            <a:solidFill>
              <a:srgbClr val="DCE4F0"/>
            </a:solidFill>
            <a:prstDash val="solid"/>
          </a:ln>
        </p:spPr>
        <p:txBody>
          <a:bodyPr/>
          <a:lstStyle/>
          <a:p>
            <a:endParaRPr lang="en-US"/>
          </a:p>
        </p:txBody>
      </p:sp>
      <p:sp>
        <p:nvSpPr>
          <p:cNvPr id="12" name="Text 10"/>
          <p:cNvSpPr/>
          <p:nvPr/>
        </p:nvSpPr>
        <p:spPr>
          <a:xfrm>
            <a:off x="8061960" y="2267712"/>
            <a:ext cx="3413760" cy="621792"/>
          </a:xfrm>
          <a:prstGeom prst="rect">
            <a:avLst/>
          </a:prstGeom>
          <a:noFill/>
          <a:ln/>
        </p:spPr>
        <p:txBody>
          <a:bodyPr wrap="square" lIns="0" tIns="0" rIns="0" bIns="0" rtlCol="0" anchor="ctr"/>
          <a:lstStyle/>
          <a:p>
            <a:pPr marL="0" indent="0" algn="ctr">
              <a:buNone/>
            </a:pPr>
            <a:r>
              <a:rPr lang="en-US" sz="3400" b="1" dirty="0">
                <a:solidFill>
                  <a:srgbClr val="C1443C"/>
                </a:solidFill>
                <a:latin typeface="Cambria" pitchFamily="34" charset="0"/>
                <a:ea typeface="Cambria" pitchFamily="34" charset="-122"/>
                <a:cs typeface="Cambria" pitchFamily="34" charset="-120"/>
              </a:rPr>
              <a:t>0.32</a:t>
            </a:r>
            <a:endParaRPr lang="en-US" sz="3400" dirty="0"/>
          </a:p>
        </p:txBody>
      </p:sp>
      <p:sp>
        <p:nvSpPr>
          <p:cNvPr id="13" name="Text 11"/>
          <p:cNvSpPr/>
          <p:nvPr/>
        </p:nvSpPr>
        <p:spPr>
          <a:xfrm>
            <a:off x="8199120" y="2907792"/>
            <a:ext cx="3139440" cy="457200"/>
          </a:xfrm>
          <a:prstGeom prst="rect">
            <a:avLst/>
          </a:prstGeom>
          <a:noFill/>
          <a:ln/>
        </p:spPr>
        <p:txBody>
          <a:bodyPr wrap="square" lIns="0" tIns="0" rIns="0" bIns="0" rtlCol="0" anchor="ctr"/>
          <a:lstStyle/>
          <a:p>
            <a:pPr marL="0" indent="0" algn="ctr">
              <a:buNone/>
            </a:pPr>
            <a:r>
              <a:rPr lang="en-US" sz="1200" dirty="0">
                <a:solidFill>
                  <a:srgbClr val="555555"/>
                </a:solidFill>
                <a:latin typeface="Arial" pitchFamily="34" charset="0"/>
                <a:ea typeface="Arial" pitchFamily="34" charset="-122"/>
                <a:cs typeface="Arial" pitchFamily="34" charset="-120"/>
              </a:rPr>
              <a:t>what imputation gave back</a:t>
            </a:r>
            <a:endParaRPr lang="en-US" sz="1200" dirty="0"/>
          </a:p>
        </p:txBody>
      </p:sp>
      <p:sp>
        <p:nvSpPr>
          <p:cNvPr id="14" name="Text 12"/>
          <p:cNvSpPr/>
          <p:nvPr/>
        </p:nvSpPr>
        <p:spPr>
          <a:xfrm>
            <a:off x="701040" y="3968497"/>
            <a:ext cx="10789920" cy="457200"/>
          </a:xfrm>
          <a:prstGeom prst="rect">
            <a:avLst/>
          </a:prstGeom>
          <a:noFill/>
          <a:ln/>
        </p:spPr>
        <p:txBody>
          <a:bodyPr wrap="square" lIns="0" tIns="0" rIns="0" bIns="0" rtlCol="0" anchor="ctr"/>
          <a:lstStyle/>
          <a:p>
            <a:pPr marL="0" indent="0">
              <a:buNone/>
            </a:pPr>
            <a:r>
              <a:rPr lang="en-US" sz="1350" i="1" dirty="0">
                <a:solidFill>
                  <a:srgbClr val="555555"/>
                </a:solidFill>
                <a:latin typeface="Arial" pitchFamily="34" charset="0"/>
                <a:ea typeface="Arial" pitchFamily="34" charset="-122"/>
                <a:cs typeface="Arial" pitchFamily="34" charset="-120"/>
              </a:rPr>
              <a:t>Example: Self-reported physical fights. </a:t>
            </a:r>
          </a:p>
          <a:p>
            <a:pPr marL="0" indent="0">
              <a:buNone/>
            </a:pPr>
            <a:endParaRPr lang="en-US" sz="1350" i="1" dirty="0">
              <a:solidFill>
                <a:srgbClr val="555555"/>
              </a:solidFill>
              <a:latin typeface="Arial" pitchFamily="34" charset="0"/>
              <a:ea typeface="Arial" pitchFamily="34" charset="-122"/>
              <a:cs typeface="Arial" pitchFamily="34" charset="-120"/>
            </a:endParaRPr>
          </a:p>
          <a:p>
            <a:pPr marL="0" indent="0">
              <a:buNone/>
            </a:pPr>
            <a:r>
              <a:rPr lang="en-US" sz="1350" i="1" dirty="0">
                <a:solidFill>
                  <a:srgbClr val="555555"/>
                </a:solidFill>
                <a:latin typeface="Arial" pitchFamily="34" charset="0"/>
                <a:ea typeface="Arial" pitchFamily="34" charset="-122"/>
                <a:cs typeface="Arial" pitchFamily="34" charset="-120"/>
              </a:rPr>
              <a:t>The students who fight most may be the least likely to answer the question — and nothing we measured explains that data generating process except for the physical fights measure.</a:t>
            </a:r>
            <a:endParaRPr lang="en-US" sz="1350" dirty="0"/>
          </a:p>
        </p:txBody>
      </p:sp>
      <p:sp>
        <p:nvSpPr>
          <p:cNvPr id="15" name="Shape 13"/>
          <p:cNvSpPr/>
          <p:nvPr/>
        </p:nvSpPr>
        <p:spPr>
          <a:xfrm>
            <a:off x="701040" y="4892041"/>
            <a:ext cx="10789920" cy="1371600"/>
          </a:xfrm>
          <a:prstGeom prst="roundRect">
            <a:avLst>
              <a:gd name="adj" fmla="val 3333"/>
            </a:avLst>
          </a:prstGeom>
          <a:solidFill>
            <a:srgbClr val="1F4E79"/>
          </a:solidFill>
          <a:ln w="12700">
            <a:solidFill>
              <a:srgbClr val="1F4E79"/>
            </a:solidFill>
            <a:prstDash val="solid"/>
          </a:ln>
        </p:spPr>
        <p:txBody>
          <a:bodyPr/>
          <a:lstStyle/>
          <a:p>
            <a:endParaRPr lang="en-US" dirty="0"/>
          </a:p>
        </p:txBody>
      </p:sp>
      <p:sp>
        <p:nvSpPr>
          <p:cNvPr id="16" name="Text 14"/>
          <p:cNvSpPr/>
          <p:nvPr/>
        </p:nvSpPr>
        <p:spPr>
          <a:xfrm>
            <a:off x="1066800" y="5056633"/>
            <a:ext cx="10058400" cy="411480"/>
          </a:xfrm>
          <a:prstGeom prst="rect">
            <a:avLst/>
          </a:prstGeom>
          <a:noFill/>
          <a:ln/>
        </p:spPr>
        <p:txBody>
          <a:bodyPr wrap="square" lIns="0" tIns="0" rIns="0" bIns="0"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This is the surveillance problem in injury prevention.</a:t>
            </a:r>
            <a:endParaRPr lang="en-US" sz="2000" dirty="0"/>
          </a:p>
        </p:txBody>
      </p:sp>
      <p:sp>
        <p:nvSpPr>
          <p:cNvPr id="17" name="Text 15"/>
          <p:cNvSpPr/>
          <p:nvPr/>
        </p:nvSpPr>
        <p:spPr>
          <a:xfrm>
            <a:off x="1066800" y="5477257"/>
            <a:ext cx="10058400" cy="685800"/>
          </a:xfrm>
          <a:prstGeom prst="rect">
            <a:avLst/>
          </a:prstGeom>
          <a:noFill/>
          <a:ln/>
        </p:spPr>
        <p:txBody>
          <a:bodyPr wrap="square" lIns="0" tIns="0" rIns="0" bIns="0" rtlCol="0" anchor="ctr"/>
          <a:lstStyle/>
          <a:p>
            <a:pPr marL="0" indent="0">
              <a:buNone/>
            </a:pPr>
            <a:r>
              <a:rPr lang="en-US" sz="1450" dirty="0">
                <a:solidFill>
                  <a:srgbClr val="CFE0F2"/>
                </a:solidFill>
                <a:latin typeface="Arial" pitchFamily="34" charset="0"/>
                <a:ea typeface="Arial" pitchFamily="34" charset="-122"/>
                <a:cs typeface="Arial" pitchFamily="34" charset="-120"/>
              </a:rPr>
              <a:t>The most severe cases are the least likely to be counted. Better auxiliary variables reduce the bias. They do not remove it, and no software setting will.</a:t>
            </a:r>
            <a:endParaRPr lang="en-US" sz="14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7">
    <p:bg>
      <p:bgPr>
        <a:solidFill>
          <a:srgbClr val="1F4E79"/>
        </a:solidFill>
        <a:effectLst/>
      </p:bgPr>
    </p:bg>
    <p:spTree>
      <p:nvGrpSpPr>
        <p:cNvPr id="1" name=""/>
        <p:cNvGrpSpPr/>
        <p:nvPr/>
      </p:nvGrpSpPr>
      <p:grpSpPr>
        <a:xfrm>
          <a:off x="0" y="0"/>
          <a:ext cx="0" cy="0"/>
          <a:chOff x="0" y="0"/>
          <a:chExt cx="0" cy="0"/>
        </a:xfrm>
      </p:grpSpPr>
      <p:sp>
        <p:nvSpPr>
          <p:cNvPr id="3" name="Text 1"/>
          <p:cNvSpPr/>
          <p:nvPr/>
        </p:nvSpPr>
        <p:spPr>
          <a:xfrm>
            <a:off x="685800" y="2395728"/>
            <a:ext cx="10789920" cy="868680"/>
          </a:xfrm>
          <a:prstGeom prst="rect">
            <a:avLst/>
          </a:prstGeom>
          <a:noFill/>
          <a:ln/>
        </p:spPr>
        <p:txBody>
          <a:bodyPr wrap="square"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Clustering in Multiple Imputation</a:t>
            </a:r>
            <a:endParaRPr lang="en-US" sz="3800" dirty="0"/>
          </a:p>
        </p:txBody>
      </p:sp>
      <p:sp>
        <p:nvSpPr>
          <p:cNvPr id="4" name="Shape 2"/>
          <p:cNvSpPr/>
          <p:nvPr/>
        </p:nvSpPr>
        <p:spPr>
          <a:xfrm>
            <a:off x="685800" y="3401568"/>
            <a:ext cx="2011680" cy="41148"/>
          </a:xfrm>
          <a:prstGeom prst="rect">
            <a:avLst/>
          </a:prstGeom>
          <a:solidFill>
            <a:srgbClr val="2E75B6"/>
          </a:solidFill>
          <a:ln/>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WHY THIS ACT EXISTS</a:t>
            </a:r>
            <a:endParaRPr lang="en-US" sz="1050" dirty="0"/>
          </a:p>
        </p:txBody>
      </p:sp>
      <p:sp>
        <p:nvSpPr>
          <p:cNvPr id="3" name="Text 1"/>
          <p:cNvSpPr/>
          <p:nvPr/>
        </p:nvSpPr>
        <p:spPr>
          <a:xfrm>
            <a:off x="701040" y="813816"/>
            <a:ext cx="10789920" cy="1188720"/>
          </a:xfrm>
          <a:prstGeom prst="rect">
            <a:avLst/>
          </a:prstGeom>
          <a:noFill/>
          <a:ln/>
        </p:spPr>
        <p:txBody>
          <a:bodyPr wrap="square" rtlCol="0" anchor="t"/>
          <a:lstStyle/>
          <a:p>
            <a:pPr marL="0" indent="0">
              <a:buNone/>
            </a:pPr>
            <a:r>
              <a:rPr lang="en-US" sz="2800" b="1" dirty="0">
                <a:solidFill>
                  <a:srgbClr val="1F4E79"/>
                </a:solidFill>
                <a:latin typeface="Cambria" pitchFamily="34" charset="0"/>
                <a:ea typeface="Cambria" pitchFamily="34" charset="-122"/>
                <a:cs typeface="Cambria" pitchFamily="34" charset="-120"/>
              </a:rPr>
              <a:t>In school mental health and injury prevention,</a:t>
            </a:r>
            <a:endParaRPr lang="en-US" sz="2800" dirty="0"/>
          </a:p>
          <a:p>
            <a:pPr marL="0" indent="0">
              <a:buNone/>
            </a:pPr>
            <a:r>
              <a:rPr lang="en-US" sz="2800" b="1" dirty="0">
                <a:solidFill>
                  <a:srgbClr val="1F4E79"/>
                </a:solidFill>
                <a:latin typeface="Cambria" pitchFamily="34" charset="0"/>
                <a:ea typeface="Cambria" pitchFamily="34" charset="-122"/>
                <a:cs typeface="Cambria" pitchFamily="34" charset="-120"/>
              </a:rPr>
              <a:t>nesting is the default</a:t>
            </a:r>
            <a:endParaRPr lang="en-US" sz="2800" dirty="0"/>
          </a:p>
        </p:txBody>
      </p:sp>
      <p:sp>
        <p:nvSpPr>
          <p:cNvPr id="4" name="Shape 2"/>
          <p:cNvSpPr/>
          <p:nvPr/>
        </p:nvSpPr>
        <p:spPr>
          <a:xfrm>
            <a:off x="685800" y="2240280"/>
            <a:ext cx="10789920" cy="1024128"/>
          </a:xfrm>
          <a:prstGeom prst="roundRect">
            <a:avLst>
              <a:gd name="adj" fmla="val 4464"/>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960120" y="2386584"/>
            <a:ext cx="2926080" cy="749808"/>
          </a:xfrm>
          <a:prstGeom prst="rect">
            <a:avLst/>
          </a:prstGeom>
          <a:noFill/>
          <a:ln/>
        </p:spPr>
        <p:txBody>
          <a:bodyPr wrap="square" lIns="0" tIns="0" rIns="0" bIns="0" rtlCol="0" anchor="ctr"/>
          <a:lstStyle/>
          <a:p>
            <a:pPr marL="0" indent="0">
              <a:buNone/>
            </a:pPr>
            <a:r>
              <a:rPr lang="en-US" sz="1400" b="1" dirty="0">
                <a:solidFill>
                  <a:srgbClr val="1F4E79"/>
                </a:solidFill>
                <a:latin typeface="Arial" pitchFamily="34" charset="0"/>
                <a:ea typeface="Arial" pitchFamily="34" charset="-122"/>
                <a:cs typeface="Arial" pitchFamily="34" charset="-120"/>
              </a:rPr>
              <a:t>School mental health</a:t>
            </a:r>
            <a:endParaRPr lang="en-US" sz="1400" dirty="0"/>
          </a:p>
        </p:txBody>
      </p:sp>
      <p:sp>
        <p:nvSpPr>
          <p:cNvPr id="6" name="Text 4"/>
          <p:cNvSpPr/>
          <p:nvPr/>
        </p:nvSpPr>
        <p:spPr>
          <a:xfrm>
            <a:off x="4069080" y="2386584"/>
            <a:ext cx="7132320" cy="749808"/>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Students in classrooms, classrooms in schools, schools in districts. Repeated measures within child.</a:t>
            </a:r>
            <a:endParaRPr lang="en-US" sz="1350" dirty="0"/>
          </a:p>
        </p:txBody>
      </p:sp>
      <p:sp>
        <p:nvSpPr>
          <p:cNvPr id="7" name="Shape 5"/>
          <p:cNvSpPr/>
          <p:nvPr/>
        </p:nvSpPr>
        <p:spPr>
          <a:xfrm>
            <a:off x="685800" y="3392424"/>
            <a:ext cx="10789920" cy="1024128"/>
          </a:xfrm>
          <a:prstGeom prst="roundRect">
            <a:avLst>
              <a:gd name="adj" fmla="val 4464"/>
            </a:avLst>
          </a:prstGeom>
          <a:solidFill>
            <a:srgbClr val="F7F9FC"/>
          </a:solidFill>
          <a:ln w="12700">
            <a:solidFill>
              <a:srgbClr val="DCE4F0"/>
            </a:solidFill>
            <a:prstDash val="solid"/>
          </a:ln>
        </p:spPr>
        <p:txBody>
          <a:bodyPr/>
          <a:lstStyle/>
          <a:p>
            <a:endParaRPr lang="en-US"/>
          </a:p>
        </p:txBody>
      </p:sp>
      <p:sp>
        <p:nvSpPr>
          <p:cNvPr id="8" name="Text 6"/>
          <p:cNvSpPr/>
          <p:nvPr/>
        </p:nvSpPr>
        <p:spPr>
          <a:xfrm>
            <a:off x="960120" y="3538728"/>
            <a:ext cx="2926080" cy="749808"/>
          </a:xfrm>
          <a:prstGeom prst="rect">
            <a:avLst/>
          </a:prstGeom>
          <a:noFill/>
          <a:ln/>
        </p:spPr>
        <p:txBody>
          <a:bodyPr wrap="square" lIns="0" tIns="0" rIns="0" bIns="0" rtlCol="0" anchor="ctr"/>
          <a:lstStyle/>
          <a:p>
            <a:pPr marL="0" indent="0">
              <a:buNone/>
            </a:pPr>
            <a:r>
              <a:rPr lang="en-US" sz="1400" b="1" dirty="0">
                <a:solidFill>
                  <a:srgbClr val="1F4E79"/>
                </a:solidFill>
                <a:latin typeface="Arial" pitchFamily="34" charset="0"/>
                <a:ea typeface="Arial" pitchFamily="34" charset="-122"/>
                <a:cs typeface="Arial" pitchFamily="34" charset="-120"/>
              </a:rPr>
              <a:t>Injury prevention</a:t>
            </a:r>
            <a:endParaRPr lang="en-US" sz="1400" dirty="0"/>
          </a:p>
        </p:txBody>
      </p:sp>
      <p:sp>
        <p:nvSpPr>
          <p:cNvPr id="9" name="Text 7"/>
          <p:cNvSpPr/>
          <p:nvPr/>
        </p:nvSpPr>
        <p:spPr>
          <a:xfrm>
            <a:off x="4069080" y="3538728"/>
            <a:ext cx="7132320" cy="749808"/>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Patients in hospitals, hospitals in regions, cases in time periods. Surveillance data with shifting denominators.</a:t>
            </a:r>
            <a:endParaRPr lang="en-US" sz="1350" dirty="0"/>
          </a:p>
        </p:txBody>
      </p:sp>
      <p:sp>
        <p:nvSpPr>
          <p:cNvPr id="10" name="Shape 8"/>
          <p:cNvSpPr/>
          <p:nvPr/>
        </p:nvSpPr>
        <p:spPr>
          <a:xfrm>
            <a:off x="685800" y="4544568"/>
            <a:ext cx="10789920" cy="1024128"/>
          </a:xfrm>
          <a:prstGeom prst="roundRect">
            <a:avLst>
              <a:gd name="adj" fmla="val 4464"/>
            </a:avLst>
          </a:prstGeom>
          <a:solidFill>
            <a:srgbClr val="EBF1F8"/>
          </a:solidFill>
          <a:ln w="12700">
            <a:solidFill>
              <a:srgbClr val="DCE4F0"/>
            </a:solidFill>
            <a:prstDash val="solid"/>
          </a:ln>
        </p:spPr>
        <p:txBody>
          <a:bodyPr/>
          <a:lstStyle/>
          <a:p>
            <a:endParaRPr lang="en-US"/>
          </a:p>
        </p:txBody>
      </p:sp>
      <p:sp>
        <p:nvSpPr>
          <p:cNvPr id="11" name="Text 9"/>
          <p:cNvSpPr/>
          <p:nvPr/>
        </p:nvSpPr>
        <p:spPr>
          <a:xfrm>
            <a:off x="960120" y="4690872"/>
            <a:ext cx="2926080" cy="749808"/>
          </a:xfrm>
          <a:prstGeom prst="rect">
            <a:avLst/>
          </a:prstGeom>
          <a:noFill/>
          <a:ln/>
        </p:spPr>
        <p:txBody>
          <a:bodyPr wrap="square" lIns="0" tIns="0" rIns="0" bIns="0" rtlCol="0" anchor="ctr"/>
          <a:lstStyle/>
          <a:p>
            <a:pPr marL="0" indent="0">
              <a:buNone/>
            </a:pPr>
            <a:r>
              <a:rPr lang="en-US" sz="1400" b="1" dirty="0">
                <a:solidFill>
                  <a:srgbClr val="2E75B6"/>
                </a:solidFill>
                <a:latin typeface="Arial" pitchFamily="34" charset="0"/>
                <a:ea typeface="Arial" pitchFamily="34" charset="-122"/>
                <a:cs typeface="Arial" pitchFamily="34" charset="-120"/>
              </a:rPr>
              <a:t>What follows</a:t>
            </a:r>
            <a:endParaRPr lang="en-US" sz="1400" dirty="0"/>
          </a:p>
        </p:txBody>
      </p:sp>
      <p:sp>
        <p:nvSpPr>
          <p:cNvPr id="12" name="Text 10"/>
          <p:cNvSpPr/>
          <p:nvPr/>
        </p:nvSpPr>
        <p:spPr>
          <a:xfrm>
            <a:off x="4069080" y="4690872"/>
            <a:ext cx="7132320" cy="749808"/>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If clustering is in your analysis, it has to be in the way you handle the missing data too. Otherwise the two models disagree — and the disagreement has a direction.</a:t>
            </a:r>
            <a:endParaRPr lang="en-US" sz="1350" dirty="0"/>
          </a:p>
        </p:txBody>
      </p:sp>
      <p:sp>
        <p:nvSpPr>
          <p:cNvPr id="13" name="Text 11"/>
          <p:cNvSpPr/>
          <p:nvPr/>
        </p:nvSpPr>
        <p:spPr>
          <a:xfrm>
            <a:off x="685800" y="5806440"/>
            <a:ext cx="10789920" cy="548640"/>
          </a:xfrm>
          <a:prstGeom prst="rect">
            <a:avLst/>
          </a:prstGeom>
          <a:noFill/>
          <a:ln/>
        </p:spPr>
        <p:txBody>
          <a:bodyPr wrap="square" lIns="0" tIns="0" rIns="0" bIns="0" rtlCol="0" anchor="ctr"/>
          <a:lstStyle/>
          <a:p>
            <a:pPr marL="0" indent="0">
              <a:buNone/>
            </a:pPr>
            <a:r>
              <a:rPr lang="en-US" sz="1500" b="1" dirty="0">
                <a:solidFill>
                  <a:srgbClr val="1F4E79"/>
                </a:solidFill>
                <a:latin typeface="Arial" pitchFamily="34" charset="0"/>
                <a:ea typeface="Arial" pitchFamily="34" charset="-122"/>
                <a:cs typeface="Arial" pitchFamily="34" charset="-120"/>
              </a:rPr>
              <a:t>Most published guidance on missing data is written for flat, unclustered datasets. Almost none of our data look like that.</a:t>
            </a:r>
            <a:endParaRPr lang="en-US" sz="15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MISMATCH</a:t>
            </a:r>
            <a:endParaRPr lang="en-US" sz="1050" dirty="0"/>
          </a:p>
        </p:txBody>
      </p:sp>
      <p:sp>
        <p:nvSpPr>
          <p:cNvPr id="3" name="Text 1"/>
          <p:cNvSpPr/>
          <p:nvPr/>
        </p:nvSpPr>
        <p:spPr>
          <a:xfrm>
            <a:off x="685800" y="402336"/>
            <a:ext cx="10789920" cy="1188720"/>
          </a:xfrm>
          <a:prstGeom prst="rect">
            <a:avLst/>
          </a:prstGeom>
          <a:noFill/>
          <a:ln/>
        </p:spPr>
        <p:txBody>
          <a:bodyPr wrap="square" rtlCol="0" anchor="t"/>
          <a:lstStyle/>
          <a:p>
            <a:pPr marL="0" indent="0">
              <a:buNone/>
            </a:pPr>
            <a:r>
              <a:rPr lang="en-US" sz="2800" b="1" dirty="0">
                <a:solidFill>
                  <a:srgbClr val="1F4E79"/>
                </a:solidFill>
                <a:latin typeface="Cambria" pitchFamily="34" charset="0"/>
                <a:ea typeface="Cambria" pitchFamily="34" charset="-122"/>
                <a:cs typeface="Cambria" pitchFamily="34" charset="-120"/>
              </a:rPr>
              <a:t>Your analysis knows about schools.</a:t>
            </a:r>
            <a:endParaRPr lang="en-US" sz="2800" dirty="0"/>
          </a:p>
          <a:p>
            <a:pPr marL="0" indent="0">
              <a:buNone/>
            </a:pPr>
            <a:r>
              <a:rPr lang="en-US" sz="2800" b="1" dirty="0">
                <a:solidFill>
                  <a:srgbClr val="1F4E79"/>
                </a:solidFill>
                <a:latin typeface="Cambria" pitchFamily="34" charset="0"/>
                <a:ea typeface="Cambria" pitchFamily="34" charset="-122"/>
                <a:cs typeface="Cambria" pitchFamily="34" charset="-120"/>
              </a:rPr>
              <a:t>Does the way you filled the gaps?</a:t>
            </a:r>
            <a:endParaRPr lang="en-US" sz="2800" dirty="0"/>
          </a:p>
        </p:txBody>
      </p:sp>
      <p:sp>
        <p:nvSpPr>
          <p:cNvPr id="4" name="Shape 2"/>
          <p:cNvSpPr/>
          <p:nvPr/>
        </p:nvSpPr>
        <p:spPr>
          <a:xfrm>
            <a:off x="685800" y="2194560"/>
            <a:ext cx="5486400" cy="2926080"/>
          </a:xfrm>
          <a:prstGeom prst="roundRect">
            <a:avLst>
              <a:gd name="adj" fmla="val 1563"/>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978408" y="2395728"/>
            <a:ext cx="4937760" cy="411480"/>
          </a:xfrm>
          <a:prstGeom prst="rect">
            <a:avLst/>
          </a:prstGeom>
          <a:noFill/>
          <a:ln/>
        </p:spPr>
        <p:txBody>
          <a:bodyPr wrap="square" lIns="0" tIns="0" rIns="0" bIns="0" rtlCol="0" anchor="ctr"/>
          <a:lstStyle/>
          <a:p>
            <a:pPr marL="0" indent="0">
              <a:buNone/>
            </a:pPr>
            <a:r>
              <a:rPr lang="en-US" sz="1900" b="1" dirty="0">
                <a:solidFill>
                  <a:srgbClr val="C1443C"/>
                </a:solidFill>
                <a:latin typeface="Cambria" pitchFamily="34" charset="0"/>
                <a:ea typeface="Cambria" pitchFamily="34" charset="-122"/>
                <a:cs typeface="Cambria" pitchFamily="34" charset="-120"/>
              </a:rPr>
              <a:t>Ignoring the nesting</a:t>
            </a:r>
            <a:endParaRPr lang="en-US" sz="1900" dirty="0"/>
          </a:p>
        </p:txBody>
      </p:sp>
      <p:sp>
        <p:nvSpPr>
          <p:cNvPr id="6" name="Text 4"/>
          <p:cNvSpPr/>
          <p:nvPr/>
        </p:nvSpPr>
        <p:spPr>
          <a:xfrm>
            <a:off x="978408" y="2852928"/>
            <a:ext cx="4937760" cy="1005840"/>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Every student treated as though they were independent of every other. Which school they attend plays no part in how their gaps get filled.</a:t>
            </a:r>
            <a:endParaRPr lang="en-US" sz="1350" dirty="0"/>
          </a:p>
        </p:txBody>
      </p:sp>
      <p:sp>
        <p:nvSpPr>
          <p:cNvPr id="7" name="Text 5"/>
          <p:cNvSpPr/>
          <p:nvPr/>
        </p:nvSpPr>
        <p:spPr>
          <a:xfrm>
            <a:off x="978408" y="3886200"/>
            <a:ext cx="4937760" cy="1051560"/>
          </a:xfrm>
          <a:prstGeom prst="rect">
            <a:avLst/>
          </a:prstGeom>
          <a:noFill/>
          <a:ln/>
        </p:spPr>
        <p:txBody>
          <a:bodyPr wrap="square" lIns="0" tIns="0" rIns="0" bIns="0" rtlCol="0" anchor="ctr"/>
          <a:lstStyle/>
          <a:p>
            <a:pPr marL="0" indent="0">
              <a:buNone/>
            </a:pPr>
            <a:r>
              <a:rPr lang="en-US" sz="1300" i="1" dirty="0">
                <a:solidFill>
                  <a:srgbClr val="C1443C"/>
                </a:solidFill>
                <a:latin typeface="Arial" pitchFamily="34" charset="0"/>
                <a:ea typeface="Arial" pitchFamily="34" charset="-122"/>
                <a:cs typeface="Arial" pitchFamily="34" charset="-120"/>
              </a:rPr>
              <a:t>The filling process pulls everyone toward the overall average, and the differences BETWEEN schools — the thing we are trying to measure — get smoothed away.</a:t>
            </a:r>
            <a:endParaRPr lang="en-US" sz="1300" dirty="0"/>
          </a:p>
        </p:txBody>
      </p:sp>
      <p:sp>
        <p:nvSpPr>
          <p:cNvPr id="8" name="Shape 6"/>
          <p:cNvSpPr/>
          <p:nvPr/>
        </p:nvSpPr>
        <p:spPr>
          <a:xfrm>
            <a:off x="6537960" y="2194560"/>
            <a:ext cx="4937760" cy="2926080"/>
          </a:xfrm>
          <a:prstGeom prst="roundRect">
            <a:avLst>
              <a:gd name="adj" fmla="val 1563"/>
            </a:avLst>
          </a:prstGeom>
          <a:solidFill>
            <a:srgbClr val="1F4E79"/>
          </a:solidFill>
          <a:ln w="12700">
            <a:solidFill>
              <a:srgbClr val="1F4E79"/>
            </a:solidFill>
            <a:prstDash val="solid"/>
          </a:ln>
        </p:spPr>
        <p:txBody>
          <a:bodyPr/>
          <a:lstStyle/>
          <a:p>
            <a:endParaRPr lang="en-US"/>
          </a:p>
        </p:txBody>
      </p:sp>
      <p:sp>
        <p:nvSpPr>
          <p:cNvPr id="9" name="Text 7"/>
          <p:cNvSpPr/>
          <p:nvPr/>
        </p:nvSpPr>
        <p:spPr>
          <a:xfrm>
            <a:off x="6830568" y="2395728"/>
            <a:ext cx="4352544" cy="411480"/>
          </a:xfrm>
          <a:prstGeom prst="rect">
            <a:avLst/>
          </a:prstGeom>
          <a:noFill/>
          <a:ln/>
        </p:spPr>
        <p:txBody>
          <a:bodyPr wrap="square" lIns="0" tIns="0" rIns="0" bIns="0" rtlCol="0" anchor="ctr"/>
          <a:lstStyle/>
          <a:p>
            <a:pPr marL="0" indent="0">
              <a:buNone/>
            </a:pPr>
            <a:r>
              <a:rPr lang="en-US" sz="1900" b="1" dirty="0">
                <a:solidFill>
                  <a:srgbClr val="FFFFFF"/>
                </a:solidFill>
                <a:latin typeface="Cambria" pitchFamily="34" charset="0"/>
                <a:ea typeface="Cambria" pitchFamily="34" charset="-122"/>
                <a:cs typeface="Cambria" pitchFamily="34" charset="-120"/>
              </a:rPr>
              <a:t>Respecting the nesting</a:t>
            </a:r>
            <a:endParaRPr lang="en-US" sz="1900" dirty="0"/>
          </a:p>
        </p:txBody>
      </p:sp>
      <p:sp>
        <p:nvSpPr>
          <p:cNvPr id="10" name="Text 8"/>
          <p:cNvSpPr/>
          <p:nvPr/>
        </p:nvSpPr>
        <p:spPr>
          <a:xfrm>
            <a:off x="6830568" y="2852928"/>
            <a:ext cx="4352544" cy="1005840"/>
          </a:xfrm>
          <a:prstGeom prst="rect">
            <a:avLst/>
          </a:prstGeom>
          <a:noFill/>
          <a:ln/>
        </p:spPr>
        <p:txBody>
          <a:bodyPr wrap="square" lIns="0" tIns="0" rIns="0" bIns="0" rtlCol="0" anchor="ctr"/>
          <a:lstStyle/>
          <a:p>
            <a:pPr marL="0" indent="0">
              <a:buNone/>
            </a:pPr>
            <a:r>
              <a:rPr lang="en-US" sz="1350" dirty="0">
                <a:solidFill>
                  <a:srgbClr val="CFE0F2"/>
                </a:solidFill>
                <a:latin typeface="Arial" pitchFamily="34" charset="0"/>
                <a:ea typeface="Arial" pitchFamily="34" charset="-122"/>
                <a:cs typeface="Arial" pitchFamily="34" charset="-120"/>
              </a:rPr>
              <a:t>The filling model knows which school each student attends, and treats school-level measures as school-level — one value per school, not one per student.</a:t>
            </a:r>
            <a:endParaRPr lang="en-US" sz="1350" dirty="0"/>
          </a:p>
        </p:txBody>
      </p:sp>
      <p:sp>
        <p:nvSpPr>
          <p:cNvPr id="11" name="Text 9"/>
          <p:cNvSpPr/>
          <p:nvPr/>
        </p:nvSpPr>
        <p:spPr>
          <a:xfrm>
            <a:off x="6830568" y="3886200"/>
            <a:ext cx="4352544" cy="1051560"/>
          </a:xfrm>
          <a:prstGeom prst="rect">
            <a:avLst/>
          </a:prstGeom>
          <a:noFill/>
          <a:ln/>
        </p:spPr>
        <p:txBody>
          <a:bodyPr wrap="square" lIns="0" tIns="0" rIns="0" bIns="0" rtlCol="0" anchor="ctr"/>
          <a:lstStyle/>
          <a:p>
            <a:pPr marL="0" indent="0">
              <a:buNone/>
            </a:pPr>
            <a:r>
              <a:rPr lang="en-US" sz="1300" i="1" dirty="0">
                <a:solidFill>
                  <a:srgbClr val="BCD3EC"/>
                </a:solidFill>
                <a:latin typeface="Arial" pitchFamily="34" charset="0"/>
                <a:ea typeface="Arial" pitchFamily="34" charset="-122"/>
                <a:cs typeface="Arial" pitchFamily="34" charset="-120"/>
              </a:rPr>
              <a:t>The between-school differences survive the process, which means your model can still find them.</a:t>
            </a:r>
            <a:endParaRPr lang="en-US" sz="13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A CONCRETE ABSURDITY</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What happens to a school-level measure</a:t>
            </a:r>
            <a:endParaRPr lang="en-US" sz="3100" dirty="0"/>
          </a:p>
        </p:txBody>
      </p:sp>
      <p:sp>
        <p:nvSpPr>
          <p:cNvPr id="4" name="Text 2"/>
          <p:cNvSpPr/>
          <p:nvPr/>
        </p:nvSpPr>
        <p:spPr>
          <a:xfrm>
            <a:off x="685800" y="1417320"/>
            <a:ext cx="10789920" cy="548640"/>
          </a:xfrm>
          <a:prstGeom prst="rect">
            <a:avLst/>
          </a:prstGeom>
          <a:noFill/>
          <a:ln/>
        </p:spPr>
        <p:txBody>
          <a:bodyPr wrap="square" lIns="0" tIns="0" rIns="0" bIns="0" rtlCol="0" anchor="ctr"/>
          <a:lstStyle/>
          <a:p>
            <a:pPr marL="0" indent="0">
              <a:buNone/>
            </a:pPr>
            <a:r>
              <a:rPr lang="en-US" sz="1450" dirty="0">
                <a:solidFill>
                  <a:srgbClr val="555555"/>
                </a:solidFill>
                <a:latin typeface="Arial" pitchFamily="34" charset="0"/>
                <a:ea typeface="Arial" pitchFamily="34" charset="-122"/>
                <a:cs typeface="Arial" pitchFamily="34" charset="-120"/>
              </a:rPr>
              <a:t>Our school climate score is one number per school. It came from one survey, filled out once, by one administrator.</a:t>
            </a:r>
            <a:endParaRPr lang="en-US" sz="1450" dirty="0"/>
          </a:p>
        </p:txBody>
      </p:sp>
      <p:sp>
        <p:nvSpPr>
          <p:cNvPr id="5" name="Shape 3"/>
          <p:cNvSpPr/>
          <p:nvPr/>
        </p:nvSpPr>
        <p:spPr>
          <a:xfrm>
            <a:off x="685800" y="2148840"/>
            <a:ext cx="10789920" cy="1325880"/>
          </a:xfrm>
          <a:prstGeom prst="roundRect">
            <a:avLst>
              <a:gd name="adj" fmla="val 3448"/>
            </a:avLst>
          </a:prstGeom>
          <a:solidFill>
            <a:srgbClr val="1F4E79"/>
          </a:solidFill>
          <a:ln w="12700">
            <a:solidFill>
              <a:srgbClr val="1F4E79"/>
            </a:solidFill>
            <a:prstDash val="solid"/>
          </a:ln>
        </p:spPr>
        <p:txBody>
          <a:bodyPr/>
          <a:lstStyle/>
          <a:p>
            <a:endParaRPr lang="en-US"/>
          </a:p>
        </p:txBody>
      </p:sp>
      <p:sp>
        <p:nvSpPr>
          <p:cNvPr id="6" name="Text 4"/>
          <p:cNvSpPr/>
          <p:nvPr/>
        </p:nvSpPr>
        <p:spPr>
          <a:xfrm>
            <a:off x="1051560" y="2331720"/>
            <a:ext cx="10058400" cy="960120"/>
          </a:xfrm>
          <a:prstGeom prst="rect">
            <a:avLst/>
          </a:prstGeom>
          <a:noFill/>
          <a:ln/>
        </p:spPr>
        <p:txBody>
          <a:bodyPr wrap="square" lIns="0" tIns="0" rIns="0" bIns="0" rtlCol="0" anchor="ctr"/>
          <a:lstStyle/>
          <a:p>
            <a:pPr marL="0" indent="0">
              <a:buNone/>
            </a:pPr>
            <a:r>
              <a:rPr lang="en-US" sz="2000" dirty="0">
                <a:solidFill>
                  <a:srgbClr val="FFFFFF"/>
                </a:solidFill>
                <a:latin typeface="Cambria" pitchFamily="34" charset="0"/>
                <a:ea typeface="Cambria" pitchFamily="34" charset="-122"/>
                <a:cs typeface="Cambria" pitchFamily="34" charset="-120"/>
              </a:rPr>
              <a:t>Ignore the nesting, and the software hands two students in the SAME school two DIFFERENT values for a quantity their school has exactly one of.</a:t>
            </a:r>
            <a:endParaRPr lang="en-US" sz="2000" dirty="0"/>
          </a:p>
        </p:txBody>
      </p:sp>
      <p:sp>
        <p:nvSpPr>
          <p:cNvPr id="7" name="Shape 5"/>
          <p:cNvSpPr/>
          <p:nvPr/>
        </p:nvSpPr>
        <p:spPr>
          <a:xfrm>
            <a:off x="685800" y="3703320"/>
            <a:ext cx="10789920" cy="749808"/>
          </a:xfrm>
          <a:prstGeom prst="roundRect">
            <a:avLst>
              <a:gd name="adj" fmla="val 6098"/>
            </a:avLst>
          </a:prstGeom>
          <a:solidFill>
            <a:srgbClr val="F7F9FC"/>
          </a:solidFill>
          <a:ln w="12700">
            <a:solidFill>
              <a:srgbClr val="DCE4F0"/>
            </a:solidFill>
            <a:prstDash val="solid"/>
          </a:ln>
        </p:spPr>
        <p:txBody>
          <a:bodyPr/>
          <a:lstStyle/>
          <a:p>
            <a:endParaRPr lang="en-US"/>
          </a:p>
        </p:txBody>
      </p:sp>
      <p:sp>
        <p:nvSpPr>
          <p:cNvPr id="8" name="Text 6"/>
          <p:cNvSpPr/>
          <p:nvPr/>
        </p:nvSpPr>
        <p:spPr>
          <a:xfrm>
            <a:off x="941832" y="3767328"/>
            <a:ext cx="3291840" cy="621792"/>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What it does to the variance</a:t>
            </a:r>
            <a:endParaRPr lang="en-US" sz="1300" dirty="0"/>
          </a:p>
        </p:txBody>
      </p:sp>
      <p:sp>
        <p:nvSpPr>
          <p:cNvPr id="9" name="Text 7"/>
          <p:cNvSpPr/>
          <p:nvPr/>
        </p:nvSpPr>
        <p:spPr>
          <a:xfrm>
            <a:off x="4434840" y="3767328"/>
            <a:ext cx="6766560" cy="621792"/>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Manufactured within-school variation in a variable that has none. The between-school signal gets diluted.</a:t>
            </a:r>
            <a:endParaRPr lang="en-US" sz="1300" dirty="0"/>
          </a:p>
        </p:txBody>
      </p:sp>
      <p:sp>
        <p:nvSpPr>
          <p:cNvPr id="10" name="Shape 8"/>
          <p:cNvSpPr/>
          <p:nvPr/>
        </p:nvSpPr>
        <p:spPr>
          <a:xfrm>
            <a:off x="685800" y="4553712"/>
            <a:ext cx="10789920" cy="749808"/>
          </a:xfrm>
          <a:prstGeom prst="roundRect">
            <a:avLst>
              <a:gd name="adj" fmla="val 6098"/>
            </a:avLst>
          </a:prstGeom>
          <a:solidFill>
            <a:srgbClr val="F7F9FC"/>
          </a:solidFill>
          <a:ln w="12700">
            <a:solidFill>
              <a:srgbClr val="DCE4F0"/>
            </a:solidFill>
            <a:prstDash val="solid"/>
          </a:ln>
        </p:spPr>
        <p:txBody>
          <a:bodyPr/>
          <a:lstStyle/>
          <a:p>
            <a:endParaRPr lang="en-US"/>
          </a:p>
        </p:txBody>
      </p:sp>
      <p:sp>
        <p:nvSpPr>
          <p:cNvPr id="11" name="Text 9"/>
          <p:cNvSpPr/>
          <p:nvPr/>
        </p:nvSpPr>
        <p:spPr>
          <a:xfrm>
            <a:off x="941832" y="4617720"/>
            <a:ext cx="3291840" cy="621792"/>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What it does to your model</a:t>
            </a:r>
            <a:endParaRPr lang="en-US" sz="1300" dirty="0"/>
          </a:p>
        </p:txBody>
      </p:sp>
      <p:sp>
        <p:nvSpPr>
          <p:cNvPr id="12" name="Text 10"/>
          <p:cNvSpPr/>
          <p:nvPr/>
        </p:nvSpPr>
        <p:spPr>
          <a:xfrm>
            <a:off x="4434840" y="4617720"/>
            <a:ext cx="6766560" cy="621792"/>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The clustering statistic — how much of the outcome sits between schools rather than within them — comes out wrong.</a:t>
            </a:r>
            <a:endParaRPr lang="en-US" sz="1300" dirty="0"/>
          </a:p>
        </p:txBody>
      </p:sp>
      <p:sp>
        <p:nvSpPr>
          <p:cNvPr id="13" name="Shape 11"/>
          <p:cNvSpPr/>
          <p:nvPr/>
        </p:nvSpPr>
        <p:spPr>
          <a:xfrm>
            <a:off x="685800" y="5404104"/>
            <a:ext cx="10789920" cy="749808"/>
          </a:xfrm>
          <a:prstGeom prst="roundRect">
            <a:avLst>
              <a:gd name="adj" fmla="val 6098"/>
            </a:avLst>
          </a:prstGeom>
          <a:solidFill>
            <a:srgbClr val="EBF1F8"/>
          </a:solidFill>
          <a:ln w="12700">
            <a:solidFill>
              <a:srgbClr val="DCE4F0"/>
            </a:solidFill>
            <a:prstDash val="solid"/>
          </a:ln>
        </p:spPr>
        <p:txBody>
          <a:bodyPr/>
          <a:lstStyle/>
          <a:p>
            <a:endParaRPr lang="en-US"/>
          </a:p>
        </p:txBody>
      </p:sp>
      <p:sp>
        <p:nvSpPr>
          <p:cNvPr id="14" name="Text 12"/>
          <p:cNvSpPr/>
          <p:nvPr/>
        </p:nvSpPr>
        <p:spPr>
          <a:xfrm>
            <a:off x="941832" y="5468112"/>
            <a:ext cx="3291840" cy="621792"/>
          </a:xfrm>
          <a:prstGeom prst="rect">
            <a:avLst/>
          </a:prstGeom>
          <a:noFill/>
          <a:ln/>
        </p:spPr>
        <p:txBody>
          <a:bodyPr wrap="square" lIns="0" tIns="0" rIns="0" bIns="0" rtlCol="0" anchor="ctr"/>
          <a:lstStyle/>
          <a:p>
            <a:pPr marL="0" indent="0">
              <a:buNone/>
            </a:pPr>
            <a:r>
              <a:rPr lang="en-US" sz="1300" b="1" dirty="0">
                <a:solidFill>
                  <a:srgbClr val="C1443C"/>
                </a:solidFill>
                <a:latin typeface="Arial" pitchFamily="34" charset="0"/>
                <a:ea typeface="Arial" pitchFamily="34" charset="-122"/>
                <a:cs typeface="Arial" pitchFamily="34" charset="-120"/>
              </a:rPr>
              <a:t>Why nobody catches it</a:t>
            </a:r>
            <a:endParaRPr lang="en-US" sz="1300" dirty="0"/>
          </a:p>
        </p:txBody>
      </p:sp>
      <p:sp>
        <p:nvSpPr>
          <p:cNvPr id="15" name="Text 13"/>
          <p:cNvSpPr/>
          <p:nvPr/>
        </p:nvSpPr>
        <p:spPr>
          <a:xfrm>
            <a:off x="4434840" y="5468112"/>
            <a:ext cx="6766560" cy="621792"/>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Nothing errors. Nothing warns. The output looks completely normal.</a:t>
            </a:r>
            <a:endParaRPr lang="en-US" sz="13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THIS IS NOT A HUNCH</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What the simulation literature found</a:t>
            </a:r>
            <a:endParaRPr lang="en-US" sz="3100" dirty="0"/>
          </a:p>
        </p:txBody>
      </p:sp>
      <p:sp>
        <p:nvSpPr>
          <p:cNvPr id="4" name="Shape 2"/>
          <p:cNvSpPr/>
          <p:nvPr/>
        </p:nvSpPr>
        <p:spPr>
          <a:xfrm>
            <a:off x="685800" y="1737360"/>
            <a:ext cx="10789920" cy="1234440"/>
          </a:xfrm>
          <a:prstGeom prst="roundRect">
            <a:avLst>
              <a:gd name="adj" fmla="val 3704"/>
            </a:avLst>
          </a:prstGeom>
          <a:solidFill>
            <a:srgbClr val="EBF1F8"/>
          </a:solidFill>
          <a:ln w="12700">
            <a:solidFill>
              <a:srgbClr val="DCE4F0"/>
            </a:solidFill>
            <a:prstDash val="solid"/>
          </a:ln>
        </p:spPr>
        <p:txBody>
          <a:bodyPr/>
          <a:lstStyle/>
          <a:p>
            <a:endParaRPr lang="en-US"/>
          </a:p>
        </p:txBody>
      </p:sp>
      <p:sp>
        <p:nvSpPr>
          <p:cNvPr id="5" name="Text 3"/>
          <p:cNvSpPr/>
          <p:nvPr/>
        </p:nvSpPr>
        <p:spPr>
          <a:xfrm>
            <a:off x="1051560" y="1901952"/>
            <a:ext cx="10058400" cy="914400"/>
          </a:xfrm>
          <a:prstGeom prst="rect">
            <a:avLst/>
          </a:prstGeom>
          <a:noFill/>
          <a:ln/>
        </p:spPr>
        <p:txBody>
          <a:bodyPr wrap="square" lIns="0" tIns="0" rIns="0" bIns="0" rtlCol="0" anchor="ctr"/>
          <a:lstStyle/>
          <a:p>
            <a:pPr marL="0" indent="0">
              <a:buNone/>
            </a:pPr>
            <a:r>
              <a:rPr lang="en-US" sz="1900" dirty="0">
                <a:solidFill>
                  <a:srgbClr val="1F4E79"/>
                </a:solidFill>
                <a:latin typeface="Cambria" pitchFamily="34" charset="0"/>
                <a:ea typeface="Cambria" pitchFamily="34" charset="-122"/>
                <a:cs typeface="Cambria" pitchFamily="34" charset="-120"/>
              </a:rPr>
              <a:t>Fill the gaps without the clustering, then fit a model with it, and both the within-group and the between-group coefficients come out biased — along with their standard errors.</a:t>
            </a:r>
            <a:endParaRPr lang="en-US" sz="1900" dirty="0"/>
          </a:p>
        </p:txBody>
      </p:sp>
      <p:sp>
        <p:nvSpPr>
          <p:cNvPr id="6" name="Shape 4"/>
          <p:cNvSpPr/>
          <p:nvPr/>
        </p:nvSpPr>
        <p:spPr>
          <a:xfrm>
            <a:off x="685800" y="3200400"/>
            <a:ext cx="10789920" cy="841248"/>
          </a:xfrm>
          <a:prstGeom prst="roundRect">
            <a:avLst>
              <a:gd name="adj" fmla="val 5435"/>
            </a:avLst>
          </a:prstGeom>
          <a:solidFill>
            <a:srgbClr val="F7F9FC"/>
          </a:solidFill>
          <a:ln w="12700">
            <a:solidFill>
              <a:srgbClr val="DCE4F0"/>
            </a:solidFill>
            <a:prstDash val="solid"/>
          </a:ln>
        </p:spPr>
        <p:txBody>
          <a:bodyPr/>
          <a:lstStyle/>
          <a:p>
            <a:endParaRPr lang="en-US"/>
          </a:p>
        </p:txBody>
      </p:sp>
      <p:sp>
        <p:nvSpPr>
          <p:cNvPr id="7" name="Text 5"/>
          <p:cNvSpPr/>
          <p:nvPr/>
        </p:nvSpPr>
        <p:spPr>
          <a:xfrm>
            <a:off x="941832" y="3273552"/>
            <a:ext cx="3840480" cy="694944"/>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The damage grows with the clustering</a:t>
            </a:r>
            <a:endParaRPr lang="en-US" sz="1300" dirty="0"/>
          </a:p>
        </p:txBody>
      </p:sp>
      <p:sp>
        <p:nvSpPr>
          <p:cNvPr id="8" name="Text 6"/>
          <p:cNvSpPr/>
          <p:nvPr/>
        </p:nvSpPr>
        <p:spPr>
          <a:xfrm>
            <a:off x="4983480" y="3273552"/>
            <a:ext cx="6217920" cy="694944"/>
          </a:xfrm>
          <a:prstGeom prst="rect">
            <a:avLst/>
          </a:prstGeom>
          <a:noFill/>
          <a:ln/>
        </p:spPr>
        <p:txBody>
          <a:bodyPr wrap="square" lIns="0" tIns="0" rIns="0" bIns="0" rtlCol="0" anchor="ctr"/>
          <a:lstStyle/>
          <a:p>
            <a:pPr marL="0" indent="0">
              <a:buNone/>
            </a:pPr>
            <a:r>
              <a:rPr lang="en-US" sz="1250" dirty="0">
                <a:solidFill>
                  <a:srgbClr val="333333"/>
                </a:solidFill>
                <a:latin typeface="Arial" pitchFamily="34" charset="0"/>
                <a:ea typeface="Arial" pitchFamily="34" charset="-122"/>
                <a:cs typeface="Arial" pitchFamily="34" charset="-120"/>
              </a:rPr>
              <a:t>The more of your outcome sits between clusters, the worse ignoring it becomes.</a:t>
            </a:r>
            <a:endParaRPr lang="en-US" sz="1250" dirty="0"/>
          </a:p>
        </p:txBody>
      </p:sp>
      <p:sp>
        <p:nvSpPr>
          <p:cNvPr id="9" name="Shape 7"/>
          <p:cNvSpPr/>
          <p:nvPr/>
        </p:nvSpPr>
        <p:spPr>
          <a:xfrm>
            <a:off x="685800" y="4151376"/>
            <a:ext cx="10789920" cy="841248"/>
          </a:xfrm>
          <a:prstGeom prst="roundRect">
            <a:avLst>
              <a:gd name="adj" fmla="val 5435"/>
            </a:avLst>
          </a:prstGeom>
          <a:solidFill>
            <a:srgbClr val="F7F9FC"/>
          </a:solidFill>
          <a:ln w="12700">
            <a:solidFill>
              <a:srgbClr val="DCE4F0"/>
            </a:solidFill>
            <a:prstDash val="solid"/>
          </a:ln>
        </p:spPr>
        <p:txBody>
          <a:bodyPr/>
          <a:lstStyle/>
          <a:p>
            <a:endParaRPr lang="en-US"/>
          </a:p>
        </p:txBody>
      </p:sp>
      <p:sp>
        <p:nvSpPr>
          <p:cNvPr id="10" name="Text 8"/>
          <p:cNvSpPr/>
          <p:nvPr/>
        </p:nvSpPr>
        <p:spPr>
          <a:xfrm>
            <a:off x="941832" y="4224528"/>
            <a:ext cx="3840480" cy="694944"/>
          </a:xfrm>
          <a:prstGeom prst="rect">
            <a:avLst/>
          </a:prstGeom>
          <a:noFill/>
          <a:ln/>
        </p:spPr>
        <p:txBody>
          <a:bodyPr wrap="square" lIns="0" tIns="0" rIns="0" bIns="0" rtlCol="0" anchor="ctr"/>
          <a:lstStyle/>
          <a:p>
            <a:pPr marL="0" indent="0">
              <a:buNone/>
            </a:pPr>
            <a:r>
              <a:rPr lang="en-US" sz="1300" b="1" dirty="0">
                <a:solidFill>
                  <a:srgbClr val="1F4E79"/>
                </a:solidFill>
                <a:latin typeface="Arial" pitchFamily="34" charset="0"/>
                <a:ea typeface="Arial" pitchFamily="34" charset="-122"/>
                <a:cs typeface="Arial" pitchFamily="34" charset="-120"/>
              </a:rPr>
              <a:t>The common workarounds have costs too</a:t>
            </a:r>
            <a:endParaRPr lang="en-US" sz="1300" dirty="0"/>
          </a:p>
        </p:txBody>
      </p:sp>
      <p:sp>
        <p:nvSpPr>
          <p:cNvPr id="11" name="Text 9"/>
          <p:cNvSpPr/>
          <p:nvPr/>
        </p:nvSpPr>
        <p:spPr>
          <a:xfrm>
            <a:off x="4983480" y="4224528"/>
            <a:ext cx="6217920" cy="694944"/>
          </a:xfrm>
          <a:prstGeom prst="rect">
            <a:avLst/>
          </a:prstGeom>
          <a:noFill/>
          <a:ln/>
        </p:spPr>
        <p:txBody>
          <a:bodyPr wrap="square" lIns="0" tIns="0" rIns="0" bIns="0" rtlCol="0" anchor="ctr"/>
          <a:lstStyle/>
          <a:p>
            <a:pPr marL="0" indent="0">
              <a:buNone/>
            </a:pPr>
            <a:r>
              <a:rPr lang="en-US" sz="1250" dirty="0">
                <a:solidFill>
                  <a:srgbClr val="333333"/>
                </a:solidFill>
                <a:latin typeface="Arial" pitchFamily="34" charset="0"/>
                <a:ea typeface="Arial" pitchFamily="34" charset="-122"/>
                <a:cs typeface="Arial" pitchFamily="34" charset="-120"/>
              </a:rPr>
              <a:t>Adding a dummy for every cluster overstates the clustering statistic and understates the between-group standard errors. Filling gaps separately within each cluster needs large clusters you may not have.</a:t>
            </a:r>
            <a:endParaRPr lang="en-US" sz="1250" dirty="0"/>
          </a:p>
        </p:txBody>
      </p:sp>
      <p:sp>
        <p:nvSpPr>
          <p:cNvPr id="12" name="Shape 10"/>
          <p:cNvSpPr/>
          <p:nvPr/>
        </p:nvSpPr>
        <p:spPr>
          <a:xfrm>
            <a:off x="685800" y="5102352"/>
            <a:ext cx="10789920" cy="841248"/>
          </a:xfrm>
          <a:prstGeom prst="roundRect">
            <a:avLst>
              <a:gd name="adj" fmla="val 5435"/>
            </a:avLst>
          </a:prstGeom>
          <a:solidFill>
            <a:srgbClr val="EBF1F8"/>
          </a:solidFill>
          <a:ln w="12700">
            <a:solidFill>
              <a:srgbClr val="DCE4F0"/>
            </a:solidFill>
            <a:prstDash val="solid"/>
          </a:ln>
        </p:spPr>
        <p:txBody>
          <a:bodyPr/>
          <a:lstStyle/>
          <a:p>
            <a:endParaRPr lang="en-US"/>
          </a:p>
        </p:txBody>
      </p:sp>
      <p:sp>
        <p:nvSpPr>
          <p:cNvPr id="13" name="Text 11"/>
          <p:cNvSpPr/>
          <p:nvPr/>
        </p:nvSpPr>
        <p:spPr>
          <a:xfrm>
            <a:off x="941832" y="5175504"/>
            <a:ext cx="3840480" cy="694944"/>
          </a:xfrm>
          <a:prstGeom prst="rect">
            <a:avLst/>
          </a:prstGeom>
          <a:noFill/>
          <a:ln/>
        </p:spPr>
        <p:txBody>
          <a:bodyPr wrap="square" lIns="0" tIns="0" rIns="0" bIns="0" rtlCol="0" anchor="ctr"/>
          <a:lstStyle/>
          <a:p>
            <a:pPr marL="0" indent="0">
              <a:buNone/>
            </a:pPr>
            <a:r>
              <a:rPr lang="en-US" sz="1300" b="1" dirty="0">
                <a:solidFill>
                  <a:srgbClr val="1E7A6B"/>
                </a:solidFill>
                <a:latin typeface="Arial" pitchFamily="34" charset="0"/>
                <a:ea typeface="Arial" pitchFamily="34" charset="-122"/>
                <a:cs typeface="Arial" pitchFamily="34" charset="-120"/>
              </a:rPr>
              <a:t>Only matching the two models avoids it</a:t>
            </a:r>
            <a:endParaRPr lang="en-US" sz="1300" dirty="0"/>
          </a:p>
        </p:txBody>
      </p:sp>
      <p:sp>
        <p:nvSpPr>
          <p:cNvPr id="14" name="Text 12"/>
          <p:cNvSpPr/>
          <p:nvPr/>
        </p:nvSpPr>
        <p:spPr>
          <a:xfrm>
            <a:off x="4983480" y="5175504"/>
            <a:ext cx="6217920" cy="694944"/>
          </a:xfrm>
          <a:prstGeom prst="rect">
            <a:avLst/>
          </a:prstGeom>
          <a:noFill/>
          <a:ln/>
        </p:spPr>
        <p:txBody>
          <a:bodyPr wrap="square" lIns="0" tIns="0" rIns="0" bIns="0" rtlCol="0" anchor="ctr"/>
          <a:lstStyle/>
          <a:p>
            <a:pPr marL="0" indent="0">
              <a:buNone/>
            </a:pPr>
            <a:r>
              <a:rPr lang="en-US" sz="1250" dirty="0">
                <a:solidFill>
                  <a:srgbClr val="333333"/>
                </a:solidFill>
                <a:latin typeface="Arial" pitchFamily="34" charset="0"/>
                <a:ea typeface="Arial" pitchFamily="34" charset="-122"/>
                <a:cs typeface="Arial" pitchFamily="34" charset="-120"/>
              </a:rPr>
              <a:t>When the filling model has the same structure as the analysis model, the bias largely disappears.</a:t>
            </a:r>
            <a:endParaRPr lang="en-US" sz="1250" dirty="0"/>
          </a:p>
        </p:txBody>
      </p:sp>
      <p:sp>
        <p:nvSpPr>
          <p:cNvPr id="15" name="Text 13"/>
          <p:cNvSpPr/>
          <p:nvPr/>
        </p:nvSpPr>
        <p:spPr>
          <a:xfrm>
            <a:off x="685800" y="6126480"/>
            <a:ext cx="10789920" cy="365760"/>
          </a:xfrm>
          <a:prstGeom prst="rect">
            <a:avLst/>
          </a:prstGeom>
          <a:noFill/>
          <a:ln/>
        </p:spPr>
        <p:txBody>
          <a:bodyPr wrap="square" lIns="0" tIns="0" rIns="0" bIns="0" rtlCol="0" anchor="ctr"/>
          <a:lstStyle/>
          <a:p>
            <a:pPr marL="0" indent="0">
              <a:buNone/>
            </a:pPr>
            <a:r>
              <a:rPr lang="en-US" sz="1200" i="1" dirty="0">
                <a:solidFill>
                  <a:srgbClr val="555555"/>
                </a:solidFill>
                <a:latin typeface="Arial" pitchFamily="34" charset="0"/>
                <a:ea typeface="Arial" pitchFamily="34" charset="-122"/>
                <a:cs typeface="Arial" pitchFamily="34" charset="-120"/>
              </a:rPr>
              <a:t>Lüdtke, Robitzsch &amp; Grund (2017); Grund, Lüdtke &amp; Robitzsch (2018). Both on your reading list.</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OUR TEST</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Same data, same question, four ways of handling the gaps</a:t>
            </a:r>
            <a:endParaRPr lang="en-US" sz="3100" dirty="0"/>
          </a:p>
        </p:txBody>
      </p:sp>
      <p:sp>
        <p:nvSpPr>
          <p:cNvPr id="4" name="Shape 2"/>
          <p:cNvSpPr/>
          <p:nvPr/>
        </p:nvSpPr>
        <p:spPr>
          <a:xfrm>
            <a:off x="685800" y="1965960"/>
            <a:ext cx="2491740" cy="1600200"/>
          </a:xfrm>
          <a:prstGeom prst="roundRect">
            <a:avLst>
              <a:gd name="adj" fmla="val 2857"/>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777240" y="2148840"/>
            <a:ext cx="2308860" cy="548640"/>
          </a:xfrm>
          <a:prstGeom prst="rect">
            <a:avLst/>
          </a:prstGeom>
          <a:noFill/>
          <a:ln/>
        </p:spPr>
        <p:txBody>
          <a:bodyPr wrap="square" lIns="0" tIns="0" rIns="0" bIns="0" rtlCol="0" anchor="ctr"/>
          <a:lstStyle/>
          <a:p>
            <a:pPr marL="0" indent="0" algn="ctr">
              <a:buNone/>
            </a:pPr>
            <a:r>
              <a:rPr lang="en-US" sz="2100" b="1" dirty="0">
                <a:solidFill>
                  <a:srgbClr val="1F4E79"/>
                </a:solidFill>
                <a:latin typeface="Cambria" pitchFamily="34" charset="0"/>
                <a:ea typeface="Cambria" pitchFamily="34" charset="-122"/>
                <a:cs typeface="Cambria" pitchFamily="34" charset="-120"/>
              </a:rPr>
              <a:t>Simulated</a:t>
            </a:r>
            <a:endParaRPr lang="en-US" sz="2100" dirty="0"/>
          </a:p>
        </p:txBody>
      </p:sp>
      <p:sp>
        <p:nvSpPr>
          <p:cNvPr id="6" name="Text 4"/>
          <p:cNvSpPr/>
          <p:nvPr/>
        </p:nvSpPr>
        <p:spPr>
          <a:xfrm>
            <a:off x="850392" y="2724912"/>
            <a:ext cx="2162556" cy="731520"/>
          </a:xfrm>
          <a:prstGeom prst="rect">
            <a:avLst/>
          </a:prstGeom>
          <a:noFill/>
          <a:ln/>
        </p:spPr>
        <p:txBody>
          <a:bodyPr wrap="square" lIns="0" tIns="0" rIns="0" bIns="0" rtlCol="0" anchor="ctr"/>
          <a:lstStyle/>
          <a:p>
            <a:pPr marL="0" indent="0" algn="ctr">
              <a:buNone/>
            </a:pPr>
            <a:r>
              <a:rPr lang="en-US" sz="1200" dirty="0">
                <a:solidFill>
                  <a:srgbClr val="555555"/>
                </a:solidFill>
                <a:latin typeface="Arial" pitchFamily="34" charset="0"/>
                <a:ea typeface="Arial" pitchFamily="34" charset="-122"/>
                <a:cs typeface="Arial" pitchFamily="34" charset="-120"/>
              </a:rPr>
              <a:t>so we know the true answer and can score every method against it</a:t>
            </a:r>
            <a:endParaRPr lang="en-US" sz="1200" dirty="0"/>
          </a:p>
        </p:txBody>
      </p:sp>
      <p:sp>
        <p:nvSpPr>
          <p:cNvPr id="7" name="Shape 5"/>
          <p:cNvSpPr/>
          <p:nvPr/>
        </p:nvSpPr>
        <p:spPr>
          <a:xfrm>
            <a:off x="3451860" y="1965960"/>
            <a:ext cx="2491740" cy="1600200"/>
          </a:xfrm>
          <a:prstGeom prst="roundRect">
            <a:avLst>
              <a:gd name="adj" fmla="val 2857"/>
            </a:avLst>
          </a:prstGeom>
          <a:solidFill>
            <a:srgbClr val="F7F9FC"/>
          </a:solidFill>
          <a:ln w="12700">
            <a:solidFill>
              <a:srgbClr val="DCE4F0"/>
            </a:solidFill>
            <a:prstDash val="solid"/>
          </a:ln>
        </p:spPr>
        <p:txBody>
          <a:bodyPr/>
          <a:lstStyle/>
          <a:p>
            <a:endParaRPr lang="en-US"/>
          </a:p>
        </p:txBody>
      </p:sp>
      <p:sp>
        <p:nvSpPr>
          <p:cNvPr id="8" name="Text 6"/>
          <p:cNvSpPr/>
          <p:nvPr/>
        </p:nvSpPr>
        <p:spPr>
          <a:xfrm>
            <a:off x="3543300" y="2148840"/>
            <a:ext cx="2308860" cy="548640"/>
          </a:xfrm>
          <a:prstGeom prst="rect">
            <a:avLst/>
          </a:prstGeom>
          <a:noFill/>
          <a:ln/>
        </p:spPr>
        <p:txBody>
          <a:bodyPr wrap="square" lIns="0" tIns="0" rIns="0" bIns="0" rtlCol="0" anchor="ctr"/>
          <a:lstStyle/>
          <a:p>
            <a:pPr marL="0" indent="0" algn="ctr">
              <a:buNone/>
            </a:pPr>
            <a:r>
              <a:rPr lang="en-US" sz="2100" b="1" dirty="0">
                <a:solidFill>
                  <a:srgbClr val="1F4E79"/>
                </a:solidFill>
                <a:latin typeface="Cambria" pitchFamily="34" charset="0"/>
                <a:ea typeface="Cambria" pitchFamily="34" charset="-122"/>
                <a:cs typeface="Cambria" pitchFamily="34" charset="-120"/>
              </a:rPr>
              <a:t>1,586 students</a:t>
            </a:r>
            <a:endParaRPr lang="en-US" sz="2100" dirty="0"/>
          </a:p>
        </p:txBody>
      </p:sp>
      <p:sp>
        <p:nvSpPr>
          <p:cNvPr id="9" name="Text 7"/>
          <p:cNvSpPr/>
          <p:nvPr/>
        </p:nvSpPr>
        <p:spPr>
          <a:xfrm>
            <a:off x="3616452" y="2724912"/>
            <a:ext cx="2162556" cy="731520"/>
          </a:xfrm>
          <a:prstGeom prst="rect">
            <a:avLst/>
          </a:prstGeom>
          <a:noFill/>
          <a:ln/>
        </p:spPr>
        <p:txBody>
          <a:bodyPr wrap="square" lIns="0" tIns="0" rIns="0" bIns="0" rtlCol="0" anchor="ctr"/>
          <a:lstStyle/>
          <a:p>
            <a:pPr marL="0" indent="0" algn="ctr">
              <a:buNone/>
            </a:pPr>
            <a:r>
              <a:rPr lang="en-US" sz="1200" dirty="0">
                <a:solidFill>
                  <a:srgbClr val="555555"/>
                </a:solidFill>
                <a:latin typeface="Arial" pitchFamily="34" charset="0"/>
                <a:ea typeface="Arial" pitchFamily="34" charset="-122"/>
                <a:cs typeface="Arial" pitchFamily="34" charset="-120"/>
              </a:rPr>
              <a:t>in 60 middle schools</a:t>
            </a:r>
            <a:endParaRPr lang="en-US" sz="1200" dirty="0"/>
          </a:p>
        </p:txBody>
      </p:sp>
      <p:sp>
        <p:nvSpPr>
          <p:cNvPr id="10" name="Shape 8"/>
          <p:cNvSpPr/>
          <p:nvPr/>
        </p:nvSpPr>
        <p:spPr>
          <a:xfrm>
            <a:off x="6217920" y="1965960"/>
            <a:ext cx="2491740" cy="1600200"/>
          </a:xfrm>
          <a:prstGeom prst="roundRect">
            <a:avLst>
              <a:gd name="adj" fmla="val 2857"/>
            </a:avLst>
          </a:prstGeom>
          <a:solidFill>
            <a:srgbClr val="F7F9FC"/>
          </a:solidFill>
          <a:ln w="12700">
            <a:solidFill>
              <a:srgbClr val="DCE4F0"/>
            </a:solidFill>
            <a:prstDash val="solid"/>
          </a:ln>
        </p:spPr>
        <p:txBody>
          <a:bodyPr/>
          <a:lstStyle/>
          <a:p>
            <a:endParaRPr lang="en-US"/>
          </a:p>
        </p:txBody>
      </p:sp>
      <p:sp>
        <p:nvSpPr>
          <p:cNvPr id="11" name="Text 9"/>
          <p:cNvSpPr/>
          <p:nvPr/>
        </p:nvSpPr>
        <p:spPr>
          <a:xfrm>
            <a:off x="6309360" y="2148840"/>
            <a:ext cx="2308860" cy="548640"/>
          </a:xfrm>
          <a:prstGeom prst="rect">
            <a:avLst/>
          </a:prstGeom>
          <a:noFill/>
          <a:ln/>
        </p:spPr>
        <p:txBody>
          <a:bodyPr wrap="square" lIns="0" tIns="0" rIns="0" bIns="0" rtlCol="0" anchor="ctr"/>
          <a:lstStyle/>
          <a:p>
            <a:pPr marL="0" indent="0" algn="ctr">
              <a:buNone/>
            </a:pPr>
            <a:r>
              <a:rPr lang="en-US" sz="2100" b="1" dirty="0">
                <a:solidFill>
                  <a:srgbClr val="1F4E79"/>
                </a:solidFill>
                <a:latin typeface="Cambria" pitchFamily="34" charset="0"/>
                <a:ea typeface="Cambria" pitchFamily="34" charset="-122"/>
                <a:cs typeface="Cambria" pitchFamily="34" charset="-120"/>
              </a:rPr>
              <a:t>28%</a:t>
            </a:r>
            <a:endParaRPr lang="en-US" sz="2100" dirty="0"/>
          </a:p>
        </p:txBody>
      </p:sp>
      <p:sp>
        <p:nvSpPr>
          <p:cNvPr id="12" name="Text 10"/>
          <p:cNvSpPr/>
          <p:nvPr/>
        </p:nvSpPr>
        <p:spPr>
          <a:xfrm>
            <a:off x="6382512" y="2724912"/>
            <a:ext cx="2162556" cy="731520"/>
          </a:xfrm>
          <a:prstGeom prst="rect">
            <a:avLst/>
          </a:prstGeom>
          <a:noFill/>
          <a:ln/>
        </p:spPr>
        <p:txBody>
          <a:bodyPr wrap="square" lIns="0" tIns="0" rIns="0" bIns="0" rtlCol="0" anchor="ctr"/>
          <a:lstStyle/>
          <a:p>
            <a:pPr marL="0" indent="0" algn="ctr">
              <a:buNone/>
            </a:pPr>
            <a:r>
              <a:rPr lang="en-US" sz="1200" dirty="0">
                <a:solidFill>
                  <a:srgbClr val="555555"/>
                </a:solidFill>
                <a:latin typeface="Arial" pitchFamily="34" charset="0"/>
                <a:ea typeface="Arial" pitchFamily="34" charset="-122"/>
                <a:cs typeface="Arial" pitchFamily="34" charset="-120"/>
              </a:rPr>
              <a:t>of outcomes missing</a:t>
            </a:r>
            <a:endParaRPr lang="en-US" sz="1200" dirty="0"/>
          </a:p>
        </p:txBody>
      </p:sp>
      <p:sp>
        <p:nvSpPr>
          <p:cNvPr id="13" name="Shape 11"/>
          <p:cNvSpPr/>
          <p:nvPr/>
        </p:nvSpPr>
        <p:spPr>
          <a:xfrm>
            <a:off x="8983980" y="1965960"/>
            <a:ext cx="2491740" cy="1600200"/>
          </a:xfrm>
          <a:prstGeom prst="roundRect">
            <a:avLst>
              <a:gd name="adj" fmla="val 2857"/>
            </a:avLst>
          </a:prstGeom>
          <a:solidFill>
            <a:srgbClr val="F7F9FC"/>
          </a:solidFill>
          <a:ln w="12700">
            <a:solidFill>
              <a:srgbClr val="DCE4F0"/>
            </a:solidFill>
            <a:prstDash val="solid"/>
          </a:ln>
        </p:spPr>
        <p:txBody>
          <a:bodyPr/>
          <a:lstStyle/>
          <a:p>
            <a:endParaRPr lang="en-US"/>
          </a:p>
        </p:txBody>
      </p:sp>
      <p:sp>
        <p:nvSpPr>
          <p:cNvPr id="14" name="Text 12"/>
          <p:cNvSpPr/>
          <p:nvPr/>
        </p:nvSpPr>
        <p:spPr>
          <a:xfrm>
            <a:off x="9075420" y="2148840"/>
            <a:ext cx="2308860" cy="548640"/>
          </a:xfrm>
          <a:prstGeom prst="rect">
            <a:avLst/>
          </a:prstGeom>
          <a:noFill/>
          <a:ln/>
        </p:spPr>
        <p:txBody>
          <a:bodyPr wrap="square" lIns="0" tIns="0" rIns="0" bIns="0" rtlCol="0" anchor="ctr"/>
          <a:lstStyle/>
          <a:p>
            <a:pPr marL="0" indent="0" algn="ctr">
              <a:buNone/>
            </a:pPr>
            <a:r>
              <a:rPr lang="en-US" sz="2100" b="1" dirty="0">
                <a:solidFill>
                  <a:srgbClr val="1F4E79"/>
                </a:solidFill>
                <a:latin typeface="Cambria" pitchFamily="34" charset="0"/>
                <a:ea typeface="Cambria" pitchFamily="34" charset="-122"/>
                <a:cs typeface="Cambria" pitchFamily="34" charset="-120"/>
              </a:rPr>
              <a:t>15 of 60</a:t>
            </a:r>
            <a:endParaRPr lang="en-US" sz="2100" dirty="0"/>
          </a:p>
        </p:txBody>
      </p:sp>
      <p:sp>
        <p:nvSpPr>
          <p:cNvPr id="15" name="Text 13"/>
          <p:cNvSpPr/>
          <p:nvPr/>
        </p:nvSpPr>
        <p:spPr>
          <a:xfrm>
            <a:off x="9148572" y="2724912"/>
            <a:ext cx="2162556" cy="731520"/>
          </a:xfrm>
          <a:prstGeom prst="rect">
            <a:avLst/>
          </a:prstGeom>
          <a:noFill/>
          <a:ln/>
        </p:spPr>
        <p:txBody>
          <a:bodyPr wrap="square" lIns="0" tIns="0" rIns="0" bIns="0" rtlCol="0" anchor="ctr"/>
          <a:lstStyle/>
          <a:p>
            <a:pPr marL="0" indent="0" algn="ctr">
              <a:buNone/>
            </a:pPr>
            <a:r>
              <a:rPr lang="en-US" sz="1200" dirty="0">
                <a:solidFill>
                  <a:srgbClr val="555555"/>
                </a:solidFill>
                <a:latin typeface="Arial" pitchFamily="34" charset="0"/>
                <a:ea typeface="Arial" pitchFamily="34" charset="-122"/>
                <a:cs typeface="Arial" pitchFamily="34" charset="-120"/>
              </a:rPr>
              <a:t>schools never returned the climate survey</a:t>
            </a:r>
            <a:endParaRPr lang="en-US" sz="1200" dirty="0"/>
          </a:p>
        </p:txBody>
      </p:sp>
      <p:sp>
        <p:nvSpPr>
          <p:cNvPr id="16" name="Shape 14"/>
          <p:cNvSpPr/>
          <p:nvPr/>
        </p:nvSpPr>
        <p:spPr>
          <a:xfrm>
            <a:off x="685800" y="3886200"/>
            <a:ext cx="10789920" cy="1737360"/>
          </a:xfrm>
          <a:prstGeom prst="roundRect">
            <a:avLst>
              <a:gd name="adj" fmla="val 2632"/>
            </a:avLst>
          </a:prstGeom>
          <a:solidFill>
            <a:srgbClr val="1F4E79"/>
          </a:solidFill>
          <a:ln w="12700">
            <a:solidFill>
              <a:srgbClr val="1F4E79"/>
            </a:solidFill>
            <a:prstDash val="solid"/>
          </a:ln>
        </p:spPr>
        <p:txBody>
          <a:bodyPr/>
          <a:lstStyle/>
          <a:p>
            <a:endParaRPr lang="en-US"/>
          </a:p>
        </p:txBody>
      </p:sp>
      <p:sp>
        <p:nvSpPr>
          <p:cNvPr id="17" name="Text 15"/>
          <p:cNvSpPr/>
          <p:nvPr/>
        </p:nvSpPr>
        <p:spPr>
          <a:xfrm>
            <a:off x="1051560" y="4069080"/>
            <a:ext cx="10058400" cy="384048"/>
          </a:xfrm>
          <a:prstGeom prst="rect">
            <a:avLst/>
          </a:prstGeom>
          <a:noFill/>
          <a:ln/>
        </p:spPr>
        <p:txBody>
          <a:bodyPr wrap="square" lIns="0" tIns="0" rIns="0" bIns="0"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Why simulate?</a:t>
            </a:r>
            <a:endParaRPr lang="en-US" sz="2000" dirty="0"/>
          </a:p>
        </p:txBody>
      </p:sp>
      <p:sp>
        <p:nvSpPr>
          <p:cNvPr id="18" name="Text 16"/>
          <p:cNvSpPr/>
          <p:nvPr/>
        </p:nvSpPr>
        <p:spPr>
          <a:xfrm>
            <a:off x="1051560" y="4498848"/>
            <a:ext cx="10058400" cy="1005840"/>
          </a:xfrm>
          <a:prstGeom prst="rect">
            <a:avLst/>
          </a:prstGeom>
          <a:noFill/>
          <a:ln/>
        </p:spPr>
        <p:txBody>
          <a:bodyPr wrap="square" lIns="0" tIns="0" rIns="0" bIns="0" rtlCol="0" anchor="ctr"/>
          <a:lstStyle/>
          <a:p>
            <a:pPr marL="0" indent="0">
              <a:buNone/>
            </a:pPr>
            <a:r>
              <a:rPr lang="en-US" sz="1450" dirty="0">
                <a:solidFill>
                  <a:srgbClr val="CFE0F2"/>
                </a:solidFill>
                <a:latin typeface="Arial" pitchFamily="34" charset="0"/>
                <a:ea typeface="Arial" pitchFamily="34" charset="-122"/>
                <a:cs typeface="Arial" pitchFamily="34" charset="-120"/>
              </a:rPr>
              <a:t>With real data you never learn who was right. Here we generated the data ourselves, so the true answer is known and every method can be scored against a number we can actually check. The generator ships with the materials — you can regenerate it and check our work.</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1F4E79"/>
        </a:solidFill>
        <a:effectLst/>
      </p:bgPr>
    </p:bg>
    <p:spTree>
      <p:nvGrpSpPr>
        <p:cNvPr id="1" name=""/>
        <p:cNvGrpSpPr/>
        <p:nvPr/>
      </p:nvGrpSpPr>
      <p:grpSpPr>
        <a:xfrm>
          <a:off x="0" y="0"/>
          <a:ext cx="0" cy="0"/>
          <a:chOff x="0" y="0"/>
          <a:chExt cx="0" cy="0"/>
        </a:xfrm>
      </p:grpSpPr>
      <p:sp>
        <p:nvSpPr>
          <p:cNvPr id="3" name="Text 1"/>
          <p:cNvSpPr/>
          <p:nvPr/>
        </p:nvSpPr>
        <p:spPr>
          <a:xfrm>
            <a:off x="685800" y="2395728"/>
            <a:ext cx="10789920" cy="868680"/>
          </a:xfrm>
          <a:prstGeom prst="rect">
            <a:avLst/>
          </a:prstGeom>
          <a:noFill/>
          <a:ln/>
        </p:spPr>
        <p:txBody>
          <a:bodyPr wrap="square"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The problem</a:t>
            </a:r>
            <a:endParaRPr lang="en-US" sz="3800" dirty="0"/>
          </a:p>
        </p:txBody>
      </p:sp>
      <p:sp>
        <p:nvSpPr>
          <p:cNvPr id="4" name="Shape 2"/>
          <p:cNvSpPr/>
          <p:nvPr/>
        </p:nvSpPr>
        <p:spPr>
          <a:xfrm>
            <a:off x="685800" y="3401568"/>
            <a:ext cx="2011680" cy="41148"/>
          </a:xfrm>
          <a:prstGeom prst="rect">
            <a:avLst/>
          </a:prstGeom>
          <a:solidFill>
            <a:srgbClr val="2E75B6"/>
          </a:solidFill>
          <a:ln/>
        </p:spPr>
        <p:txBody>
          <a:bodyPr/>
          <a:lstStyle/>
          <a:p>
            <a:endParaRPr lang="en-US"/>
          </a:p>
        </p:txBody>
      </p:sp>
      <p:sp>
        <p:nvSpPr>
          <p:cNvPr id="5" name="Text 3"/>
          <p:cNvSpPr/>
          <p:nvPr/>
        </p:nvSpPr>
        <p:spPr>
          <a:xfrm>
            <a:off x="685800" y="3639312"/>
            <a:ext cx="8961120" cy="548640"/>
          </a:xfrm>
          <a:prstGeom prst="rect">
            <a:avLst/>
          </a:prstGeom>
          <a:noFill/>
          <a:ln/>
        </p:spPr>
        <p:txBody>
          <a:bodyPr wrap="square" rtlCol="0" anchor="ctr"/>
          <a:lstStyle/>
          <a:p>
            <a:pPr marL="0" indent="0">
              <a:buNone/>
            </a:pPr>
            <a:r>
              <a:rPr lang="en-US" sz="1500" dirty="0">
                <a:solidFill>
                  <a:srgbClr val="CFE0F2"/>
                </a:solidFill>
                <a:latin typeface="Arial" pitchFamily="34" charset="0"/>
                <a:ea typeface="Arial" pitchFamily="34" charset="-122"/>
                <a:cs typeface="Arial" pitchFamily="34" charset="-120"/>
              </a:rPr>
              <a:t>Why data go missing, and what we do about it</a:t>
            </a:r>
            <a:endParaRPr lang="en-US" sz="15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RESULT</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Four ways of handling the same missing data</a:t>
            </a:r>
            <a:endParaRPr lang="en-US" sz="3100" dirty="0"/>
          </a:p>
        </p:txBody>
      </p:sp>
      <p:graphicFrame>
        <p:nvGraphicFramePr>
          <p:cNvPr id="34" name="Table 0"/>
          <p:cNvGraphicFramePr>
            <a:graphicFrameLocks noGrp="1"/>
          </p:cNvGraphicFramePr>
          <p:nvPr>
            <p:extLst>
              <p:ext uri="{D42A27DB-BD31-4B8C-83A1-F6EECF244321}">
                <p14:modId xmlns:p14="http://schemas.microsoft.com/office/powerpoint/2010/main" val="608799038"/>
              </p:ext>
            </p:extLst>
          </p:nvPr>
        </p:nvGraphicFramePr>
        <p:xfrm>
          <a:off x="685800" y="1645920"/>
          <a:ext cx="10789920" cy="2834640"/>
        </p:xfrm>
        <a:graphic>
          <a:graphicData uri="http://schemas.openxmlformats.org/drawingml/2006/table">
            <a:tbl>
              <a:tblPr/>
              <a:tblGrid>
                <a:gridCol w="4023360">
                  <a:extLst>
                    <a:ext uri="{9D8B030D-6E8A-4147-A177-3AD203B41FA5}">
                      <a16:colId xmlns:a16="http://schemas.microsoft.com/office/drawing/2014/main" val="20000"/>
                    </a:ext>
                  </a:extLst>
                </a:gridCol>
                <a:gridCol w="155448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tblGrid>
              <a:tr h="566928">
                <a:tc>
                  <a:txBody>
                    <a:bodyPr/>
                    <a:lstStyle/>
                    <a:p>
                      <a:pPr marL="0" indent="0" algn="l">
                        <a:buNone/>
                      </a:pPr>
                      <a:r>
                        <a:rPr lang="en-US" sz="1250" b="1" dirty="0">
                          <a:solidFill>
                            <a:srgbClr val="FFFFFF"/>
                          </a:solidFill>
                          <a:latin typeface="Arial" pitchFamily="34" charset="0"/>
                          <a:ea typeface="Arial" pitchFamily="34" charset="-122"/>
                          <a:cs typeface="Arial" pitchFamily="34" charset="-120"/>
                        </a:rPr>
                        <a:t>Method</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ctr">
                        <a:buNone/>
                      </a:pPr>
                      <a:r>
                        <a:rPr lang="en-US" sz="1250" b="1" dirty="0">
                          <a:solidFill>
                            <a:srgbClr val="FFFFFF"/>
                          </a:solidFill>
                          <a:latin typeface="Arial" pitchFamily="34" charset="0"/>
                          <a:ea typeface="Arial" pitchFamily="34" charset="-122"/>
                          <a:cs typeface="Arial" pitchFamily="34" charset="-120"/>
                        </a:rPr>
                        <a:t>Estimate</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ctr">
                        <a:buNone/>
                      </a:pPr>
                      <a:r>
                        <a:rPr lang="en-US" sz="1250" b="1" dirty="0">
                          <a:solidFill>
                            <a:srgbClr val="FFFFFF"/>
                          </a:solidFill>
                          <a:latin typeface="Arial" pitchFamily="34" charset="0"/>
                          <a:ea typeface="Arial" pitchFamily="34" charset="-122"/>
                          <a:cs typeface="Arial" pitchFamily="34" charset="-120"/>
                        </a:rPr>
                        <a:t>Uncertainty</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ctr">
                        <a:buNone/>
                      </a:pPr>
                      <a:r>
                        <a:rPr lang="en-US" sz="1250" b="1" dirty="0">
                          <a:solidFill>
                            <a:srgbClr val="FFFFFF"/>
                          </a:solidFill>
                          <a:latin typeface="Arial" pitchFamily="34" charset="0"/>
                          <a:ea typeface="Arial" pitchFamily="34" charset="-122"/>
                          <a:cs typeface="Arial" pitchFamily="34" charset="-120"/>
                        </a:rPr>
                        <a:t>How inflated</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ctr">
                        <a:buNone/>
                      </a:pPr>
                      <a:r>
                        <a:rPr lang="en-US" sz="1250" b="1" dirty="0">
                          <a:solidFill>
                            <a:srgbClr val="FFFFFF"/>
                          </a:solidFill>
                          <a:latin typeface="Arial" pitchFamily="34" charset="0"/>
                          <a:ea typeface="Arial" pitchFamily="34" charset="-122"/>
                          <a:cs typeface="Arial" pitchFamily="34" charset="-120"/>
                        </a:rPr>
                        <a:t>Clustering error</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extLst>
                  <a:ext uri="{0D108BD9-81ED-4DB2-BD59-A6C34878D82A}">
                    <a16:rowId xmlns:a16="http://schemas.microsoft.com/office/drawing/2014/main" val="10000"/>
                  </a:ext>
                </a:extLst>
              </a:tr>
              <a:tr h="566928">
                <a:tc>
                  <a:txBody>
                    <a:bodyPr/>
                    <a:lstStyle/>
                    <a:p>
                      <a:pPr marL="0" indent="0">
                        <a:buNone/>
                      </a:pPr>
                      <a:r>
                        <a:rPr lang="en-US" sz="1250" b="1" dirty="0">
                          <a:solidFill>
                            <a:srgbClr val="1F4E79"/>
                          </a:solidFill>
                          <a:latin typeface="Arial" pitchFamily="34" charset="0"/>
                          <a:ea typeface="Arial" pitchFamily="34" charset="-122"/>
                          <a:cs typeface="Arial" pitchFamily="34" charset="-120"/>
                        </a:rPr>
                        <a:t>Complete data — the truth</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EEF3FA"/>
                    </a:solidFill>
                  </a:tcPr>
                </a:tc>
                <a:tc>
                  <a:txBody>
                    <a:bodyPr/>
                    <a:lstStyle/>
                    <a:p>
                      <a:pPr marL="0" indent="0" algn="ctr">
                        <a:buNone/>
                      </a:pPr>
                      <a:r>
                        <a:rPr lang="en-US" sz="1250" dirty="0">
                          <a:solidFill>
                            <a:srgbClr val="333333"/>
                          </a:solidFill>
                          <a:latin typeface="Arial" pitchFamily="34" charset="0"/>
                          <a:ea typeface="Arial" pitchFamily="34" charset="-122"/>
                          <a:cs typeface="Arial" pitchFamily="34" charset="-120"/>
                        </a:rPr>
                        <a:t>0.1665</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EEF3FA"/>
                    </a:solidFill>
                  </a:tcPr>
                </a:tc>
                <a:tc>
                  <a:txBody>
                    <a:bodyPr/>
                    <a:lstStyle/>
                    <a:p>
                      <a:pPr marL="0" indent="0" algn="ctr">
                        <a:buNone/>
                      </a:pPr>
                      <a:r>
                        <a:rPr lang="en-US" sz="1250" dirty="0">
                          <a:solidFill>
                            <a:srgbClr val="333333"/>
                          </a:solidFill>
                          <a:latin typeface="Arial" pitchFamily="34" charset="0"/>
                          <a:ea typeface="Arial" pitchFamily="34" charset="-122"/>
                          <a:cs typeface="Arial" pitchFamily="34" charset="-120"/>
                        </a:rPr>
                        <a:t>0.0278</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EEF3FA"/>
                    </a:solidFill>
                  </a:tcPr>
                </a:tc>
                <a:tc>
                  <a:txBody>
                    <a:bodyPr/>
                    <a:lstStyle/>
                    <a:p>
                      <a:pPr marL="0" indent="0" algn="ctr">
                        <a:buNone/>
                      </a:pPr>
                      <a:r>
                        <a:rPr lang="en-US" sz="1250" dirty="0">
                          <a:solidFill>
                            <a:srgbClr val="555555"/>
                          </a:solidFill>
                          <a:latin typeface="Arial" pitchFamily="34" charset="0"/>
                          <a:ea typeface="Arial" pitchFamily="34" charset="-122"/>
                          <a:cs typeface="Arial" pitchFamily="34" charset="-120"/>
                        </a:rPr>
                        <a:t>0%</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EEF3FA"/>
                    </a:solidFill>
                  </a:tcPr>
                </a:tc>
                <a:tc>
                  <a:txBody>
                    <a:bodyPr/>
                    <a:lstStyle/>
                    <a:p>
                      <a:pPr marL="0" indent="0" algn="ctr">
                        <a:buNone/>
                      </a:pPr>
                      <a:r>
                        <a:rPr lang="en-US" sz="1250" b="1" dirty="0">
                          <a:solidFill>
                            <a:srgbClr val="555555"/>
                          </a:solidFill>
                          <a:latin typeface="Arial" pitchFamily="34" charset="0"/>
                          <a:ea typeface="Arial" pitchFamily="34" charset="-122"/>
                          <a:cs typeface="Arial" pitchFamily="34" charset="-120"/>
                        </a:rPr>
                        <a:t>0%</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EEF3FA"/>
                    </a:solidFill>
                  </a:tcPr>
                </a:tc>
                <a:extLst>
                  <a:ext uri="{0D108BD9-81ED-4DB2-BD59-A6C34878D82A}">
                    <a16:rowId xmlns:a16="http://schemas.microsoft.com/office/drawing/2014/main" val="10001"/>
                  </a:ext>
                </a:extLst>
              </a:tr>
              <a:tr h="566928">
                <a:tc>
                  <a:txBody>
                    <a:bodyPr/>
                    <a:lstStyle/>
                    <a:p>
                      <a:pPr marL="0" indent="0">
                        <a:buNone/>
                      </a:pPr>
                      <a:r>
                        <a:rPr lang="en-US" sz="1250" dirty="0">
                          <a:solidFill>
                            <a:srgbClr val="1F4E79"/>
                          </a:solidFill>
                          <a:latin typeface="Arial" pitchFamily="34" charset="0"/>
                          <a:ea typeface="Arial" pitchFamily="34" charset="-122"/>
                          <a:cs typeface="Arial" pitchFamily="34" charset="-120"/>
                        </a:rPr>
                        <a:t>Delete incomplete cases</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lgn="ctr">
                        <a:buNone/>
                      </a:pPr>
                      <a:r>
                        <a:rPr lang="en-US" sz="1250" dirty="0">
                          <a:solidFill>
                            <a:srgbClr val="333333"/>
                          </a:solidFill>
                          <a:latin typeface="Arial" pitchFamily="34" charset="0"/>
                          <a:ea typeface="Arial" pitchFamily="34" charset="-122"/>
                          <a:cs typeface="Arial" pitchFamily="34" charset="-120"/>
                        </a:rPr>
                        <a:t>0.1580</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lgn="ctr">
                        <a:buNone/>
                      </a:pPr>
                      <a:r>
                        <a:rPr lang="en-US" sz="1250" dirty="0">
                          <a:solidFill>
                            <a:srgbClr val="333333"/>
                          </a:solidFill>
                          <a:latin typeface="Arial" pitchFamily="34" charset="0"/>
                          <a:ea typeface="Arial" pitchFamily="34" charset="-122"/>
                          <a:cs typeface="Arial" pitchFamily="34" charset="-120"/>
                        </a:rPr>
                        <a:t>0.0540</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lgn="ctr">
                        <a:buNone/>
                      </a:pPr>
                      <a:r>
                        <a:rPr lang="en-US" sz="1250" dirty="0">
                          <a:solidFill>
                            <a:srgbClr val="C1443C"/>
                          </a:solidFill>
                          <a:latin typeface="Arial" pitchFamily="34" charset="0"/>
                          <a:ea typeface="Arial" pitchFamily="34" charset="-122"/>
                          <a:cs typeface="Arial" pitchFamily="34" charset="-120"/>
                        </a:rPr>
                        <a:t>94%</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lgn="ctr">
                        <a:buNone/>
                      </a:pPr>
                      <a:r>
                        <a:rPr lang="en-US" sz="1250" b="1" dirty="0">
                          <a:solidFill>
                            <a:srgbClr val="C1443C"/>
                          </a:solidFill>
                          <a:latin typeface="Arial" pitchFamily="34" charset="0"/>
                          <a:ea typeface="Arial" pitchFamily="34" charset="-122"/>
                          <a:cs typeface="Arial" pitchFamily="34" charset="-120"/>
                        </a:rPr>
                        <a:t>123%</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2"/>
                  </a:ext>
                </a:extLst>
              </a:tr>
              <a:tr h="566928">
                <a:tc>
                  <a:txBody>
                    <a:bodyPr/>
                    <a:lstStyle/>
                    <a:p>
                      <a:pPr marL="0" indent="0">
                        <a:buNone/>
                      </a:pPr>
                      <a:r>
                        <a:rPr lang="en-US" sz="1250" dirty="0">
                          <a:solidFill>
                            <a:srgbClr val="1F4E79"/>
                          </a:solidFill>
                          <a:latin typeface="Arial" pitchFamily="34" charset="0"/>
                          <a:ea typeface="Arial" pitchFamily="34" charset="-122"/>
                          <a:cs typeface="Arial" pitchFamily="34" charset="-120"/>
                        </a:rPr>
                        <a:t>Impute, ignoring the nesting</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lgn="ctr">
                        <a:buNone/>
                      </a:pPr>
                      <a:r>
                        <a:rPr lang="en-US" sz="1250" dirty="0">
                          <a:solidFill>
                            <a:srgbClr val="333333"/>
                          </a:solidFill>
                          <a:latin typeface="Arial" pitchFamily="34" charset="0"/>
                          <a:ea typeface="Arial" pitchFamily="34" charset="-122"/>
                          <a:cs typeface="Arial" pitchFamily="34" charset="-120"/>
                        </a:rPr>
                        <a:t>0.1585</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lgn="ctr">
                        <a:buNone/>
                      </a:pPr>
                      <a:r>
                        <a:rPr lang="en-US" sz="1250" dirty="0">
                          <a:solidFill>
                            <a:srgbClr val="333333"/>
                          </a:solidFill>
                          <a:latin typeface="Arial" pitchFamily="34" charset="0"/>
                          <a:ea typeface="Arial" pitchFamily="34" charset="-122"/>
                          <a:cs typeface="Arial" pitchFamily="34" charset="-120"/>
                        </a:rPr>
                        <a:t>0.0382</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lgn="ctr">
                        <a:buNone/>
                      </a:pPr>
                      <a:r>
                        <a:rPr lang="en-US" sz="1250" dirty="0">
                          <a:solidFill>
                            <a:srgbClr val="C1443C"/>
                          </a:solidFill>
                          <a:latin typeface="Arial" pitchFamily="34" charset="0"/>
                          <a:ea typeface="Arial" pitchFamily="34" charset="-122"/>
                          <a:cs typeface="Arial" pitchFamily="34" charset="-120"/>
                        </a:rPr>
                        <a:t>37%</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lgn="ctr">
                        <a:buNone/>
                      </a:pPr>
                      <a:r>
                        <a:rPr lang="en-US" sz="1250" b="1" dirty="0">
                          <a:solidFill>
                            <a:srgbClr val="C1443C"/>
                          </a:solidFill>
                          <a:latin typeface="Arial" pitchFamily="34" charset="0"/>
                          <a:ea typeface="Arial" pitchFamily="34" charset="-122"/>
                          <a:cs typeface="Arial" pitchFamily="34" charset="-120"/>
                        </a:rPr>
                        <a:t>-37%</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3"/>
                  </a:ext>
                </a:extLst>
              </a:tr>
              <a:tr h="566928">
                <a:tc>
                  <a:txBody>
                    <a:bodyPr/>
                    <a:lstStyle/>
                    <a:p>
                      <a:pPr marL="0" indent="0">
                        <a:buNone/>
                      </a:pPr>
                      <a:r>
                        <a:rPr lang="en-US" sz="1250" b="1" dirty="0">
                          <a:solidFill>
                            <a:srgbClr val="1E7A6B"/>
                          </a:solidFill>
                          <a:latin typeface="Arial" pitchFamily="34" charset="0"/>
                          <a:ea typeface="Arial" pitchFamily="34" charset="-122"/>
                          <a:cs typeface="Arial" pitchFamily="34" charset="-120"/>
                        </a:rPr>
                        <a:t>Impute, respecting the nesting</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E7F2EF"/>
                    </a:solidFill>
                  </a:tcPr>
                </a:tc>
                <a:tc>
                  <a:txBody>
                    <a:bodyPr/>
                    <a:lstStyle/>
                    <a:p>
                      <a:pPr marL="0" indent="0" algn="ctr">
                        <a:buNone/>
                      </a:pPr>
                      <a:r>
                        <a:rPr lang="en-US" sz="1250" dirty="0">
                          <a:solidFill>
                            <a:srgbClr val="333333"/>
                          </a:solidFill>
                          <a:latin typeface="Arial" pitchFamily="34" charset="0"/>
                          <a:ea typeface="Arial" pitchFamily="34" charset="-122"/>
                          <a:cs typeface="Arial" pitchFamily="34" charset="-120"/>
                        </a:rPr>
                        <a:t>0.1584</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E7F2EF"/>
                    </a:solidFill>
                  </a:tcPr>
                </a:tc>
                <a:tc>
                  <a:txBody>
                    <a:bodyPr/>
                    <a:lstStyle/>
                    <a:p>
                      <a:pPr marL="0" indent="0" algn="ctr">
                        <a:buNone/>
                      </a:pPr>
                      <a:r>
                        <a:rPr lang="en-US" sz="1250" b="1" dirty="0">
                          <a:solidFill>
                            <a:srgbClr val="1E7A6B"/>
                          </a:solidFill>
                          <a:latin typeface="Arial" pitchFamily="34" charset="0"/>
                          <a:ea typeface="Arial" pitchFamily="34" charset="-122"/>
                          <a:cs typeface="Arial" pitchFamily="34" charset="-120"/>
                        </a:rPr>
                        <a:t>0.0362</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E7F2EF"/>
                    </a:solidFill>
                  </a:tcPr>
                </a:tc>
                <a:tc>
                  <a:txBody>
                    <a:bodyPr/>
                    <a:lstStyle/>
                    <a:p>
                      <a:pPr marL="0" indent="0" algn="ctr">
                        <a:buNone/>
                      </a:pPr>
                      <a:r>
                        <a:rPr lang="en-US" sz="1250" dirty="0">
                          <a:solidFill>
                            <a:srgbClr val="1E7A6B"/>
                          </a:solidFill>
                          <a:latin typeface="Arial" pitchFamily="34" charset="0"/>
                          <a:ea typeface="Arial" pitchFamily="34" charset="-122"/>
                          <a:cs typeface="Arial" pitchFamily="34" charset="-120"/>
                        </a:rPr>
                        <a:t>30%</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E7F2EF"/>
                    </a:solidFill>
                  </a:tcPr>
                </a:tc>
                <a:tc>
                  <a:txBody>
                    <a:bodyPr/>
                    <a:lstStyle/>
                    <a:p>
                      <a:pPr marL="0" indent="0" algn="ctr">
                        <a:buNone/>
                      </a:pPr>
                      <a:r>
                        <a:rPr lang="en-US" sz="1250" b="1" dirty="0">
                          <a:solidFill>
                            <a:srgbClr val="1E7A6B"/>
                          </a:solidFill>
                          <a:latin typeface="Arial" pitchFamily="34" charset="0"/>
                          <a:ea typeface="Arial" pitchFamily="34" charset="-122"/>
                          <a:cs typeface="Arial" pitchFamily="34" charset="-120"/>
                        </a:rPr>
                        <a:t>11%</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E7F2EF"/>
                    </a:solidFill>
                  </a:tcPr>
                </a:tc>
                <a:extLst>
                  <a:ext uri="{0D108BD9-81ED-4DB2-BD59-A6C34878D82A}">
                    <a16:rowId xmlns:a16="http://schemas.microsoft.com/office/drawing/2014/main" val="10004"/>
                  </a:ext>
                </a:extLst>
              </a:tr>
            </a:tbl>
          </a:graphicData>
        </a:graphic>
      </p:graphicFrame>
      <p:sp>
        <p:nvSpPr>
          <p:cNvPr id="5" name="Shape 2"/>
          <p:cNvSpPr/>
          <p:nvPr/>
        </p:nvSpPr>
        <p:spPr>
          <a:xfrm>
            <a:off x="685800" y="4636008"/>
            <a:ext cx="10789920" cy="1371600"/>
          </a:xfrm>
          <a:prstGeom prst="roundRect">
            <a:avLst>
              <a:gd name="adj" fmla="val 3333"/>
            </a:avLst>
          </a:prstGeom>
          <a:solidFill>
            <a:srgbClr val="1F4E79"/>
          </a:solidFill>
          <a:ln w="12700">
            <a:solidFill>
              <a:srgbClr val="1F4E79"/>
            </a:solidFill>
            <a:prstDash val="solid"/>
          </a:ln>
        </p:spPr>
        <p:txBody>
          <a:bodyPr/>
          <a:lstStyle/>
          <a:p>
            <a:endParaRPr lang="en-US"/>
          </a:p>
        </p:txBody>
      </p:sp>
      <p:sp>
        <p:nvSpPr>
          <p:cNvPr id="6" name="Text 3"/>
          <p:cNvSpPr/>
          <p:nvPr/>
        </p:nvSpPr>
        <p:spPr>
          <a:xfrm>
            <a:off x="1051560" y="4800600"/>
            <a:ext cx="10058400" cy="411480"/>
          </a:xfrm>
          <a:prstGeom prst="rect">
            <a:avLst/>
          </a:prstGeom>
          <a:noFill/>
          <a:ln/>
        </p:spPr>
        <p:txBody>
          <a:bodyPr wrap="square" lIns="0" tIns="0" rIns="0" bIns="0" rtlCol="0" anchor="ctr"/>
          <a:lstStyle/>
          <a:p>
            <a:pPr marL="0" indent="0">
              <a:buNone/>
            </a:pPr>
            <a:r>
              <a:rPr lang="en-US" sz="2100" b="1" dirty="0">
                <a:solidFill>
                  <a:srgbClr val="FFFFFF"/>
                </a:solidFill>
                <a:latin typeface="Cambria" pitchFamily="34" charset="0"/>
                <a:ea typeface="Cambria" pitchFamily="34" charset="-122"/>
                <a:cs typeface="Cambria" pitchFamily="34" charset="-120"/>
              </a:rPr>
              <a:t>Look at the last column, not the second.</a:t>
            </a:r>
            <a:endParaRPr lang="en-US" sz="2100" dirty="0"/>
          </a:p>
        </p:txBody>
      </p:sp>
      <p:sp>
        <p:nvSpPr>
          <p:cNvPr id="7" name="Text 4"/>
          <p:cNvSpPr/>
          <p:nvPr/>
        </p:nvSpPr>
        <p:spPr>
          <a:xfrm>
            <a:off x="1051560" y="5239512"/>
            <a:ext cx="10058400" cy="685800"/>
          </a:xfrm>
          <a:prstGeom prst="rect">
            <a:avLst/>
          </a:prstGeom>
          <a:noFill/>
          <a:ln/>
        </p:spPr>
        <p:txBody>
          <a:bodyPr wrap="square" lIns="0" tIns="0" rIns="0" bIns="0" rtlCol="0" anchor="ctr"/>
          <a:lstStyle/>
          <a:p>
            <a:pPr marL="0" indent="0">
              <a:buNone/>
            </a:pPr>
            <a:r>
              <a:rPr lang="en-US" sz="1450" dirty="0">
                <a:solidFill>
                  <a:srgbClr val="CFE0F2"/>
                </a:solidFill>
                <a:latin typeface="Arial" pitchFamily="34" charset="0"/>
                <a:ea typeface="Arial" pitchFamily="34" charset="-122"/>
                <a:cs typeface="Arial" pitchFamily="34" charset="-120"/>
              </a:rPr>
              <a:t>The four estimates are close enough that the differences between them are smaller than the uncertainty around any one of them. Only one method gets closest</a:t>
            </a:r>
            <a:endParaRPr lang="en-US" sz="14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WHAT THE TABLE ACTUALLY SHOWS</a:t>
            </a:r>
            <a:endParaRPr lang="en-US" sz="1050" dirty="0"/>
          </a:p>
        </p:txBody>
      </p:sp>
      <p:sp>
        <p:nvSpPr>
          <p:cNvPr id="3" name="Text 1"/>
          <p:cNvSpPr/>
          <p:nvPr/>
        </p:nvSpPr>
        <p:spPr>
          <a:xfrm>
            <a:off x="685800" y="658368"/>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The estimate is the least informative column</a:t>
            </a:r>
            <a:endParaRPr lang="en-US" sz="3100" dirty="0"/>
          </a:p>
        </p:txBody>
      </p:sp>
      <p:sp>
        <p:nvSpPr>
          <p:cNvPr id="4" name="Shape 2"/>
          <p:cNvSpPr/>
          <p:nvPr/>
        </p:nvSpPr>
        <p:spPr>
          <a:xfrm>
            <a:off x="685800" y="1737360"/>
            <a:ext cx="10789920" cy="1170432"/>
          </a:xfrm>
          <a:prstGeom prst="roundRect">
            <a:avLst>
              <a:gd name="adj" fmla="val 3906"/>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960120" y="1865376"/>
            <a:ext cx="3200400" cy="914400"/>
          </a:xfrm>
          <a:prstGeom prst="rect">
            <a:avLst/>
          </a:prstGeom>
          <a:noFill/>
          <a:ln/>
        </p:spPr>
        <p:txBody>
          <a:bodyPr wrap="square" lIns="0" tIns="0" rIns="0" bIns="0" rtlCol="0" anchor="ctr"/>
          <a:lstStyle/>
          <a:p>
            <a:pPr marL="0" indent="0">
              <a:buNone/>
            </a:pPr>
            <a:r>
              <a:rPr lang="en-US" sz="1600" b="1" dirty="0">
                <a:solidFill>
                  <a:srgbClr val="C1443C"/>
                </a:solidFill>
                <a:latin typeface="Cambria" pitchFamily="34" charset="0"/>
                <a:ea typeface="Cambria" pitchFamily="34" charset="-122"/>
                <a:cs typeface="Cambria" pitchFamily="34" charset="-120"/>
              </a:rPr>
              <a:t>Deleting incomplete cases</a:t>
            </a:r>
            <a:endParaRPr lang="en-US" sz="1600" dirty="0"/>
          </a:p>
        </p:txBody>
      </p:sp>
      <p:sp>
        <p:nvSpPr>
          <p:cNvPr id="6" name="Text 4"/>
          <p:cNvSpPr/>
          <p:nvPr/>
        </p:nvSpPr>
        <p:spPr>
          <a:xfrm>
            <a:off x="4343400" y="1865376"/>
            <a:ext cx="6858000" cy="914400"/>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Overstates the clustering badly — it dropped fifteen whole schools — and pays the biggest penalty in precision of the three.</a:t>
            </a:r>
            <a:endParaRPr lang="en-US" sz="1350" dirty="0"/>
          </a:p>
        </p:txBody>
      </p:sp>
      <p:sp>
        <p:nvSpPr>
          <p:cNvPr id="7" name="Shape 5"/>
          <p:cNvSpPr/>
          <p:nvPr/>
        </p:nvSpPr>
        <p:spPr>
          <a:xfrm>
            <a:off x="685800" y="3035808"/>
            <a:ext cx="10789920" cy="1170432"/>
          </a:xfrm>
          <a:prstGeom prst="roundRect">
            <a:avLst>
              <a:gd name="adj" fmla="val 3906"/>
            </a:avLst>
          </a:prstGeom>
          <a:solidFill>
            <a:srgbClr val="F7F9FC"/>
          </a:solidFill>
          <a:ln w="12700">
            <a:solidFill>
              <a:srgbClr val="DCE4F0"/>
            </a:solidFill>
            <a:prstDash val="solid"/>
          </a:ln>
        </p:spPr>
        <p:txBody>
          <a:bodyPr/>
          <a:lstStyle/>
          <a:p>
            <a:endParaRPr lang="en-US"/>
          </a:p>
        </p:txBody>
      </p:sp>
      <p:sp>
        <p:nvSpPr>
          <p:cNvPr id="8" name="Text 6"/>
          <p:cNvSpPr/>
          <p:nvPr/>
        </p:nvSpPr>
        <p:spPr>
          <a:xfrm>
            <a:off x="960120" y="3163824"/>
            <a:ext cx="3200400" cy="914400"/>
          </a:xfrm>
          <a:prstGeom prst="rect">
            <a:avLst/>
          </a:prstGeom>
          <a:noFill/>
          <a:ln/>
        </p:spPr>
        <p:txBody>
          <a:bodyPr wrap="square" lIns="0" tIns="0" rIns="0" bIns="0" rtlCol="0" anchor="ctr"/>
          <a:lstStyle/>
          <a:p>
            <a:pPr marL="0" indent="0">
              <a:buNone/>
            </a:pPr>
            <a:r>
              <a:rPr lang="en-US" sz="1600" b="1" dirty="0">
                <a:solidFill>
                  <a:srgbClr val="C1443C"/>
                </a:solidFill>
                <a:latin typeface="Cambria" pitchFamily="34" charset="0"/>
                <a:ea typeface="Cambria" pitchFamily="34" charset="-122"/>
                <a:cs typeface="Cambria" pitchFamily="34" charset="-120"/>
              </a:rPr>
              <a:t>Imputing without the nesting</a:t>
            </a:r>
            <a:endParaRPr lang="en-US" sz="1600" dirty="0"/>
          </a:p>
        </p:txBody>
      </p:sp>
      <p:sp>
        <p:nvSpPr>
          <p:cNvPr id="9" name="Text 7"/>
          <p:cNvSpPr/>
          <p:nvPr/>
        </p:nvSpPr>
        <p:spPr>
          <a:xfrm>
            <a:off x="4343400" y="3163824"/>
            <a:ext cx="6858000" cy="914400"/>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Understates the clustering.</a:t>
            </a:r>
            <a:endParaRPr lang="en-US" sz="1350" dirty="0"/>
          </a:p>
        </p:txBody>
      </p:sp>
      <p:sp>
        <p:nvSpPr>
          <p:cNvPr id="10" name="Shape 8"/>
          <p:cNvSpPr/>
          <p:nvPr/>
        </p:nvSpPr>
        <p:spPr>
          <a:xfrm>
            <a:off x="685800" y="4334256"/>
            <a:ext cx="10789920" cy="1170432"/>
          </a:xfrm>
          <a:prstGeom prst="roundRect">
            <a:avLst>
              <a:gd name="adj" fmla="val 3906"/>
            </a:avLst>
          </a:prstGeom>
          <a:solidFill>
            <a:srgbClr val="EBF1F8"/>
          </a:solidFill>
          <a:ln w="12700">
            <a:solidFill>
              <a:srgbClr val="DCE4F0"/>
            </a:solidFill>
            <a:prstDash val="solid"/>
          </a:ln>
        </p:spPr>
        <p:txBody>
          <a:bodyPr/>
          <a:lstStyle/>
          <a:p>
            <a:endParaRPr lang="en-US"/>
          </a:p>
        </p:txBody>
      </p:sp>
      <p:sp>
        <p:nvSpPr>
          <p:cNvPr id="11" name="Text 9"/>
          <p:cNvSpPr/>
          <p:nvPr/>
        </p:nvSpPr>
        <p:spPr>
          <a:xfrm>
            <a:off x="960120" y="4462272"/>
            <a:ext cx="3200400" cy="914400"/>
          </a:xfrm>
          <a:prstGeom prst="rect">
            <a:avLst/>
          </a:prstGeom>
          <a:noFill/>
          <a:ln/>
        </p:spPr>
        <p:txBody>
          <a:bodyPr wrap="square" lIns="0" tIns="0" rIns="0" bIns="0" rtlCol="0" anchor="ctr"/>
          <a:lstStyle/>
          <a:p>
            <a:pPr marL="0" indent="0">
              <a:buNone/>
            </a:pPr>
            <a:r>
              <a:rPr lang="en-US" sz="1600" b="1" dirty="0">
                <a:solidFill>
                  <a:srgbClr val="1E7A6B"/>
                </a:solidFill>
                <a:latin typeface="Cambria" pitchFamily="34" charset="0"/>
                <a:ea typeface="Cambria" pitchFamily="34" charset="-122"/>
                <a:cs typeface="Cambria" pitchFamily="34" charset="-120"/>
              </a:rPr>
              <a:t>Imputing with the nesting</a:t>
            </a:r>
            <a:endParaRPr lang="en-US" sz="1600" dirty="0"/>
          </a:p>
        </p:txBody>
      </p:sp>
      <p:sp>
        <p:nvSpPr>
          <p:cNvPr id="12" name="Text 10"/>
          <p:cNvSpPr/>
          <p:nvPr/>
        </p:nvSpPr>
        <p:spPr>
          <a:xfrm>
            <a:off x="4343400" y="4462272"/>
            <a:ext cx="6858000" cy="914400"/>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Recovers the clustering to within a few per cent and pays the smallest precision penalty. </a:t>
            </a:r>
            <a:endParaRPr lang="en-US" sz="1350" dirty="0"/>
          </a:p>
        </p:txBody>
      </p:sp>
      <p:sp>
        <p:nvSpPr>
          <p:cNvPr id="13" name="Shape 11"/>
          <p:cNvSpPr/>
          <p:nvPr/>
        </p:nvSpPr>
        <p:spPr>
          <a:xfrm>
            <a:off x="685800" y="5669280"/>
            <a:ext cx="10789920" cy="868680"/>
          </a:xfrm>
          <a:prstGeom prst="roundRect">
            <a:avLst>
              <a:gd name="adj" fmla="val 5263"/>
            </a:avLst>
          </a:prstGeom>
          <a:solidFill>
            <a:srgbClr val="1F4E79"/>
          </a:solidFill>
          <a:ln w="12700">
            <a:solidFill>
              <a:srgbClr val="1F4E79"/>
            </a:solidFill>
            <a:prstDash val="solid"/>
          </a:ln>
        </p:spPr>
        <p:txBody>
          <a:bodyPr/>
          <a:lstStyle/>
          <a:p>
            <a:endParaRPr lang="en-US"/>
          </a:p>
        </p:txBody>
      </p:sp>
      <p:sp>
        <p:nvSpPr>
          <p:cNvPr id="14" name="Text 12"/>
          <p:cNvSpPr/>
          <p:nvPr/>
        </p:nvSpPr>
        <p:spPr>
          <a:xfrm>
            <a:off x="1051560" y="5833872"/>
            <a:ext cx="10058400" cy="548640"/>
          </a:xfrm>
          <a:prstGeom prst="rect">
            <a:avLst/>
          </a:prstGeom>
          <a:noFill/>
          <a:ln/>
        </p:spPr>
        <p:txBody>
          <a:bodyPr wrap="square" lIns="0" tIns="0" rIns="0" bIns="0" rtlCol="0" anchor="ctr"/>
          <a:lstStyle/>
          <a:p>
            <a:pPr marL="0" indent="0">
              <a:buNone/>
            </a:pPr>
            <a:r>
              <a:rPr lang="en-US" sz="1800" dirty="0">
                <a:solidFill>
                  <a:srgbClr val="FFFFFF"/>
                </a:solidFill>
                <a:latin typeface="Cambria" pitchFamily="34" charset="0"/>
                <a:ea typeface="Cambria" pitchFamily="34" charset="-122"/>
                <a:cs typeface="Cambria" pitchFamily="34" charset="-120"/>
              </a:rPr>
              <a:t>If your question is about a school-level effect, the clustering IS the finding. Getting it wrong by half is not a rounding error.</a:t>
            </a:r>
            <a:endParaRPr lang="en-US" sz="1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REQUIRED SLIDE</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What we assumed, and what breaks</a:t>
            </a:r>
            <a:endParaRPr lang="en-US" sz="3100" dirty="0"/>
          </a:p>
        </p:txBody>
      </p:sp>
      <p:sp>
        <p:nvSpPr>
          <p:cNvPr id="4" name="Shape 2"/>
          <p:cNvSpPr/>
          <p:nvPr/>
        </p:nvSpPr>
        <p:spPr>
          <a:xfrm>
            <a:off x="685800" y="1645920"/>
            <a:ext cx="5486400" cy="4023360"/>
          </a:xfrm>
          <a:prstGeom prst="roundRect">
            <a:avLst>
              <a:gd name="adj" fmla="val 1136"/>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978408" y="1828800"/>
            <a:ext cx="4937760" cy="384048"/>
          </a:xfrm>
          <a:prstGeom prst="rect">
            <a:avLst/>
          </a:prstGeom>
          <a:noFill/>
          <a:ln/>
        </p:spPr>
        <p:txBody>
          <a:bodyPr wrap="square" lIns="0" tIns="0" rIns="0" bIns="0" rtlCol="0" anchor="ctr"/>
          <a:lstStyle/>
          <a:p>
            <a:pPr marL="0" indent="0">
              <a:buNone/>
            </a:pPr>
            <a:r>
              <a:rPr lang="en-US" sz="1700" b="1" dirty="0">
                <a:solidFill>
                  <a:srgbClr val="1F4E79"/>
                </a:solidFill>
                <a:latin typeface="Cambria" pitchFamily="34" charset="0"/>
                <a:ea typeface="Cambria" pitchFamily="34" charset="-122"/>
                <a:cs typeface="Cambria" pitchFamily="34" charset="-120"/>
              </a:rPr>
              <a:t>What today rests on</a:t>
            </a:r>
            <a:endParaRPr lang="en-US" sz="1700" dirty="0"/>
          </a:p>
        </p:txBody>
      </p:sp>
      <p:sp>
        <p:nvSpPr>
          <p:cNvPr id="6" name="Text 4"/>
          <p:cNvSpPr/>
          <p:nvPr/>
        </p:nvSpPr>
        <p:spPr>
          <a:xfrm>
            <a:off x="978408" y="2286000"/>
            <a:ext cx="4937760" cy="1810512"/>
          </a:xfrm>
          <a:prstGeom prst="rect">
            <a:avLst/>
          </a:prstGeom>
          <a:noFill/>
          <a:ln/>
        </p:spPr>
        <p:txBody>
          <a:bodyPr wrap="square" lIns="0" tIns="0" rIns="0" bIns="0" rtlCol="0" anchor="ctr"/>
          <a:lstStyle/>
          <a:p>
            <a:pPr marL="342900" indent="-342900">
              <a:spcAft>
                <a:spcPts val="900"/>
              </a:spcAft>
              <a:buSzPct val="100000"/>
              <a:buChar char="•"/>
            </a:pPr>
            <a:r>
              <a:rPr lang="en-US" sz="1250" dirty="0">
                <a:solidFill>
                  <a:srgbClr val="333333"/>
                </a:solidFill>
                <a:latin typeface="Arial" pitchFamily="34" charset="0"/>
                <a:ea typeface="Arial" pitchFamily="34" charset="-122"/>
                <a:cs typeface="Arial" pitchFamily="34" charset="-120"/>
              </a:rPr>
              <a:t>That missingness is explained by what we measured — untestable, and we argued for it rather than testing it</a:t>
            </a:r>
            <a:endParaRPr lang="en-US" sz="1250" dirty="0"/>
          </a:p>
          <a:p>
            <a:pPr marL="342900" indent="-342900">
              <a:spcAft>
                <a:spcPts val="900"/>
              </a:spcAft>
              <a:buSzPct val="100000"/>
              <a:buChar char="•"/>
            </a:pPr>
            <a:r>
              <a:rPr lang="en-US" sz="1250" dirty="0">
                <a:solidFill>
                  <a:srgbClr val="333333"/>
                </a:solidFill>
                <a:latin typeface="Arial" pitchFamily="34" charset="0"/>
                <a:ea typeface="Arial" pitchFamily="34" charset="-122"/>
                <a:cs typeface="Arial" pitchFamily="34" charset="-120"/>
              </a:rPr>
              <a:t>That the filling model is correctly specified</a:t>
            </a:r>
            <a:endParaRPr lang="en-US" sz="1250" dirty="0"/>
          </a:p>
          <a:p>
            <a:pPr marL="342900" indent="-342900">
              <a:spcAft>
                <a:spcPts val="900"/>
              </a:spcAft>
              <a:buSzPct val="100000"/>
              <a:buChar char="•"/>
            </a:pPr>
            <a:r>
              <a:rPr lang="en-US" sz="1250" dirty="0">
                <a:solidFill>
                  <a:srgbClr val="333333"/>
                </a:solidFill>
                <a:latin typeface="Arial" pitchFamily="34" charset="0"/>
                <a:ea typeface="Arial" pitchFamily="34" charset="-122"/>
                <a:cs typeface="Arial" pitchFamily="34" charset="-120"/>
              </a:rPr>
              <a:t>That victimisation self-report means what we think it means — floor effects and contested definitions are real and we did not model them</a:t>
            </a:r>
            <a:endParaRPr lang="en-US" sz="1250" dirty="0"/>
          </a:p>
          <a:p>
            <a:pPr marL="342900" indent="-342900">
              <a:spcAft>
                <a:spcPts val="900"/>
              </a:spcAft>
              <a:buSzPct val="100000"/>
              <a:buChar char="•"/>
            </a:pPr>
            <a:r>
              <a:rPr lang="en-US" sz="1250" dirty="0">
                <a:solidFill>
                  <a:srgbClr val="333333"/>
                </a:solidFill>
                <a:latin typeface="Arial" pitchFamily="34" charset="0"/>
                <a:ea typeface="Arial" pitchFamily="34" charset="-122"/>
                <a:cs typeface="Arial" pitchFamily="34" charset="-120"/>
              </a:rPr>
              <a:t>No survey weights. With YRBS or NSCH you must use the same weight in both models or they do not agree</a:t>
            </a:r>
            <a:endParaRPr lang="en-US" sz="1250" dirty="0"/>
          </a:p>
        </p:txBody>
      </p:sp>
      <p:sp>
        <p:nvSpPr>
          <p:cNvPr id="7" name="Shape 5"/>
          <p:cNvSpPr/>
          <p:nvPr/>
        </p:nvSpPr>
        <p:spPr>
          <a:xfrm>
            <a:off x="6537960" y="1645920"/>
            <a:ext cx="4937760" cy="4023360"/>
          </a:xfrm>
          <a:prstGeom prst="roundRect">
            <a:avLst>
              <a:gd name="adj" fmla="val 1136"/>
            </a:avLst>
          </a:prstGeom>
          <a:solidFill>
            <a:srgbClr val="1F4E79"/>
          </a:solidFill>
          <a:ln w="12700">
            <a:solidFill>
              <a:srgbClr val="1F4E79"/>
            </a:solidFill>
            <a:prstDash val="solid"/>
          </a:ln>
        </p:spPr>
        <p:txBody>
          <a:bodyPr/>
          <a:lstStyle/>
          <a:p>
            <a:endParaRPr lang="en-US"/>
          </a:p>
        </p:txBody>
      </p:sp>
      <p:sp>
        <p:nvSpPr>
          <p:cNvPr id="8" name="Text 6"/>
          <p:cNvSpPr/>
          <p:nvPr/>
        </p:nvSpPr>
        <p:spPr>
          <a:xfrm>
            <a:off x="6830568" y="1828800"/>
            <a:ext cx="4352544" cy="384048"/>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What breaks in practice</a:t>
            </a:r>
            <a:endParaRPr lang="en-US" sz="1700" dirty="0"/>
          </a:p>
        </p:txBody>
      </p:sp>
      <p:sp>
        <p:nvSpPr>
          <p:cNvPr id="9" name="Text 7"/>
          <p:cNvSpPr/>
          <p:nvPr/>
        </p:nvSpPr>
        <p:spPr>
          <a:xfrm>
            <a:off x="6830568" y="2286000"/>
            <a:ext cx="4352544" cy="3108960"/>
          </a:xfrm>
          <a:prstGeom prst="rect">
            <a:avLst/>
          </a:prstGeom>
          <a:noFill/>
          <a:ln/>
        </p:spPr>
        <p:txBody>
          <a:bodyPr wrap="square" lIns="0" tIns="0" rIns="0" bIns="0" rtlCol="0" anchor="ctr"/>
          <a:lstStyle/>
          <a:p>
            <a:pPr marL="342900" indent="-342900">
              <a:spcAft>
                <a:spcPts val="1000"/>
              </a:spcAft>
              <a:buSzPct val="100000"/>
              <a:buChar char="•"/>
            </a:pPr>
            <a:r>
              <a:rPr lang="en-US" sz="1250" dirty="0">
                <a:solidFill>
                  <a:srgbClr val="CFE0F2"/>
                </a:solidFill>
                <a:latin typeface="Arial" pitchFamily="34" charset="0"/>
                <a:ea typeface="Arial" pitchFamily="34" charset="-122"/>
                <a:cs typeface="Arial" pitchFamily="34" charset="-120"/>
              </a:rPr>
              <a:t>The model fails to settle — usually too many auxiliary variables, or near-duplicates among them</a:t>
            </a:r>
            <a:endParaRPr lang="en-US" sz="1250" dirty="0"/>
          </a:p>
          <a:p>
            <a:pPr marL="342900" indent="-342900">
              <a:spcAft>
                <a:spcPts val="1000"/>
              </a:spcAft>
              <a:buSzPct val="100000"/>
              <a:buChar char="•"/>
            </a:pPr>
            <a:r>
              <a:rPr lang="en-US" sz="1250" dirty="0">
                <a:solidFill>
                  <a:srgbClr val="CFE0F2"/>
                </a:solidFill>
                <a:latin typeface="Arial" pitchFamily="34" charset="0"/>
                <a:ea typeface="Arial" pitchFamily="34" charset="-122"/>
                <a:cs typeface="Arial" pitchFamily="34" charset="-120"/>
              </a:rPr>
              <a:t>Sparse categories cause the model to break outright</a:t>
            </a:r>
            <a:endParaRPr lang="en-US" sz="1250" dirty="0"/>
          </a:p>
          <a:p>
            <a:pPr marL="342900" indent="-342900">
              <a:spcAft>
                <a:spcPts val="1000"/>
              </a:spcAft>
              <a:buSzPct val="100000"/>
              <a:buChar char="•"/>
            </a:pPr>
            <a:r>
              <a:rPr lang="en-US" sz="1250" dirty="0">
                <a:solidFill>
                  <a:srgbClr val="CFE0F2"/>
                </a:solidFill>
                <a:latin typeface="Arial" pitchFamily="34" charset="0"/>
                <a:ea typeface="Arial" pitchFamily="34" charset="-122"/>
                <a:cs typeface="Arial" pitchFamily="34" charset="-120"/>
              </a:rPr>
              <a:t>Filled values fall outside the possible range — wrong method for that variable</a:t>
            </a:r>
            <a:endParaRPr lang="en-US" sz="1250" dirty="0"/>
          </a:p>
          <a:p>
            <a:pPr marL="342900" indent="-342900">
              <a:spcAft>
                <a:spcPts val="1000"/>
              </a:spcAft>
              <a:buSzPct val="100000"/>
              <a:buChar char="•"/>
            </a:pPr>
            <a:r>
              <a:rPr lang="en-US" sz="1250" dirty="0">
                <a:solidFill>
                  <a:srgbClr val="CFE0F2"/>
                </a:solidFill>
                <a:latin typeface="Arial" pitchFamily="34" charset="0"/>
                <a:ea typeface="Arial" pitchFamily="34" charset="-122"/>
                <a:cs typeface="Arial" pitchFamily="34" charset="-120"/>
              </a:rPr>
              <a:t>The clustering comes out wrong — the two models did not match</a:t>
            </a:r>
            <a:endParaRPr lang="en-US" sz="1250" dirty="0"/>
          </a:p>
          <a:p>
            <a:pPr marL="342900" indent="-342900">
              <a:spcAft>
                <a:spcPts val="1000"/>
              </a:spcAft>
              <a:buSzPct val="100000"/>
              <a:buChar char="•"/>
            </a:pPr>
            <a:r>
              <a:rPr lang="en-US" sz="1250" dirty="0">
                <a:solidFill>
                  <a:srgbClr val="CFE0F2"/>
                </a:solidFill>
                <a:latin typeface="Arial" pitchFamily="34" charset="0"/>
                <a:ea typeface="Arial" pitchFamily="34" charset="-122"/>
                <a:cs typeface="Arial" pitchFamily="34" charset="-120"/>
              </a:rPr>
              <a:t>Too few clusters. Below about thirty, school-level filling is unstable</a:t>
            </a:r>
            <a:endParaRPr lang="en-US" sz="12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WHAT GOES IN THE PAPER</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Reporting checklist</a:t>
            </a:r>
            <a:endParaRPr lang="en-US" sz="3100" dirty="0"/>
          </a:p>
        </p:txBody>
      </p:sp>
      <p:sp>
        <p:nvSpPr>
          <p:cNvPr id="4" name="Shape 2"/>
          <p:cNvSpPr/>
          <p:nvPr/>
        </p:nvSpPr>
        <p:spPr>
          <a:xfrm>
            <a:off x="685800" y="1691640"/>
            <a:ext cx="5212080" cy="3108960"/>
          </a:xfrm>
          <a:prstGeom prst="roundRect">
            <a:avLst>
              <a:gd name="adj" fmla="val 1471"/>
            </a:avLst>
          </a:prstGeom>
          <a:solidFill>
            <a:srgbClr val="F7F9FC"/>
          </a:solidFill>
          <a:ln w="12700">
            <a:solidFill>
              <a:srgbClr val="DCE4F0"/>
            </a:solidFill>
            <a:prstDash val="solid"/>
          </a:ln>
        </p:spPr>
        <p:txBody>
          <a:bodyPr/>
          <a:lstStyle/>
          <a:p>
            <a:endParaRPr lang="en-US"/>
          </a:p>
        </p:txBody>
      </p:sp>
      <p:sp>
        <p:nvSpPr>
          <p:cNvPr id="5" name="Shape 3"/>
          <p:cNvSpPr/>
          <p:nvPr/>
        </p:nvSpPr>
        <p:spPr>
          <a:xfrm>
            <a:off x="6263640" y="1691640"/>
            <a:ext cx="5212080" cy="3108960"/>
          </a:xfrm>
          <a:prstGeom prst="roundRect">
            <a:avLst>
              <a:gd name="adj" fmla="val 1471"/>
            </a:avLst>
          </a:prstGeom>
          <a:solidFill>
            <a:srgbClr val="F7F9FC"/>
          </a:solidFill>
          <a:ln w="12700">
            <a:solidFill>
              <a:srgbClr val="DCE4F0"/>
            </a:solidFill>
            <a:prstDash val="solid"/>
          </a:ln>
        </p:spPr>
        <p:txBody>
          <a:bodyPr/>
          <a:lstStyle/>
          <a:p>
            <a:endParaRPr lang="en-US"/>
          </a:p>
        </p:txBody>
      </p:sp>
      <p:sp>
        <p:nvSpPr>
          <p:cNvPr id="6" name="Text 4"/>
          <p:cNvSpPr/>
          <p:nvPr/>
        </p:nvSpPr>
        <p:spPr>
          <a:xfrm>
            <a:off x="960120" y="1920240"/>
            <a:ext cx="4663440" cy="21945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Percent missing by variable AND by case</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The sample size you would have had under deletion</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Which mechanism you assumed, and why</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Which auxiliary variables, and why they qualify</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How you filled the gaps, and in what software</a:t>
            </a:r>
            <a:endParaRPr lang="en-US" sz="1350" dirty="0"/>
          </a:p>
        </p:txBody>
      </p:sp>
      <p:sp>
        <p:nvSpPr>
          <p:cNvPr id="7" name="Text 5"/>
          <p:cNvSpPr/>
          <p:nvPr/>
        </p:nvSpPr>
        <p:spPr>
          <a:xfrm>
            <a:off x="6537960" y="1920240"/>
            <a:ext cx="4663440" cy="21945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How many times you repeated it, and why that many</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Evidence the process settled</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Anything you changed to make it settle</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Descriptive statistics before and after</a:t>
            </a:r>
            <a:endParaRPr lang="en-US" sz="1350" dirty="0"/>
          </a:p>
          <a:p>
            <a:pPr marL="342900" indent="-342900">
              <a:spcAft>
                <a:spcPts val="900"/>
              </a:spcAft>
              <a:buSzPct val="100000"/>
              <a:buChar char="•"/>
            </a:pPr>
            <a:r>
              <a:rPr lang="en-US" sz="1350" dirty="0">
                <a:solidFill>
                  <a:srgbClr val="333333"/>
                </a:solidFill>
                <a:latin typeface="Arial" pitchFamily="34" charset="0"/>
                <a:ea typeface="Arial" pitchFamily="34" charset="-122"/>
                <a:cs typeface="Arial" pitchFamily="34" charset="-120"/>
              </a:rPr>
              <a:t>Deletion results alongside imputation results</a:t>
            </a:r>
            <a:endParaRPr lang="en-US" sz="1350" dirty="0"/>
          </a:p>
        </p:txBody>
      </p:sp>
      <p:sp>
        <p:nvSpPr>
          <p:cNvPr id="8" name="Shape 6"/>
          <p:cNvSpPr/>
          <p:nvPr/>
        </p:nvSpPr>
        <p:spPr>
          <a:xfrm>
            <a:off x="685800" y="5029200"/>
            <a:ext cx="10789920" cy="914400"/>
          </a:xfrm>
          <a:prstGeom prst="roundRect">
            <a:avLst>
              <a:gd name="adj" fmla="val 5000"/>
            </a:avLst>
          </a:prstGeom>
          <a:solidFill>
            <a:srgbClr val="1F4E79"/>
          </a:solidFill>
          <a:ln w="12700">
            <a:solidFill>
              <a:srgbClr val="1F4E79"/>
            </a:solidFill>
            <a:prstDash val="solid"/>
          </a:ln>
        </p:spPr>
        <p:txBody>
          <a:bodyPr/>
          <a:lstStyle/>
          <a:p>
            <a:endParaRPr lang="en-US"/>
          </a:p>
        </p:txBody>
      </p:sp>
      <p:sp>
        <p:nvSpPr>
          <p:cNvPr id="9" name="Text 7"/>
          <p:cNvSpPr/>
          <p:nvPr/>
        </p:nvSpPr>
        <p:spPr>
          <a:xfrm>
            <a:off x="1051560" y="5193792"/>
            <a:ext cx="10058400" cy="621792"/>
          </a:xfrm>
          <a:prstGeom prst="rect">
            <a:avLst/>
          </a:prstGeom>
          <a:noFill/>
          <a:ln/>
        </p:spPr>
        <p:txBody>
          <a:bodyPr wrap="square" lIns="0" tIns="0" rIns="0" bIns="0" rtlCol="0" anchor="ctr"/>
          <a:lstStyle/>
          <a:p>
            <a:pPr marL="0" indent="0">
              <a:buNone/>
            </a:pPr>
            <a:r>
              <a:rPr lang="en-US" sz="1450" dirty="0">
                <a:solidFill>
                  <a:srgbClr val="CFE0F2"/>
                </a:solidFill>
                <a:latin typeface="Arial" pitchFamily="34" charset="0"/>
                <a:ea typeface="Arial" pitchFamily="34" charset="-122"/>
                <a:cs typeface="Arial" pitchFamily="34" charset="-120"/>
              </a:rPr>
              <a:t>"Multiple imputation was used to handle missing data" is not a missing-data section. The full checklist is on the back of your cheat sheet.</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RUNNING EXAMPLE</a:t>
            </a:r>
            <a:endParaRPr lang="en-US" sz="1050" dirty="0"/>
          </a:p>
        </p:txBody>
      </p:sp>
      <p:sp>
        <p:nvSpPr>
          <p:cNvPr id="3" name="Text 1"/>
          <p:cNvSpPr/>
          <p:nvPr/>
        </p:nvSpPr>
        <p:spPr>
          <a:xfrm>
            <a:off x="701040" y="1088136"/>
            <a:ext cx="10789920" cy="1042416"/>
          </a:xfrm>
          <a:prstGeom prst="rect">
            <a:avLst/>
          </a:prstGeom>
          <a:noFill/>
          <a:ln/>
        </p:spPr>
        <p:txBody>
          <a:bodyPr wrap="square" rtlCol="0" anchor="t"/>
          <a:lstStyle/>
          <a:p>
            <a:pPr marL="0" indent="0">
              <a:buNone/>
            </a:pPr>
            <a:r>
              <a:rPr lang="en-US" sz="2700" b="1" dirty="0">
                <a:solidFill>
                  <a:srgbClr val="1F4E79"/>
                </a:solidFill>
                <a:latin typeface="Cambria" pitchFamily="34" charset="0"/>
                <a:ea typeface="Cambria" pitchFamily="34" charset="-122"/>
                <a:cs typeface="Cambria" pitchFamily="34" charset="-120"/>
              </a:rPr>
              <a:t>Does a school’s victimization climate affect student mental health?</a:t>
            </a:r>
            <a:endParaRPr lang="en-US" sz="2700" dirty="0"/>
          </a:p>
        </p:txBody>
      </p:sp>
      <p:sp>
        <p:nvSpPr>
          <p:cNvPr id="5" name="Shape 3"/>
          <p:cNvSpPr/>
          <p:nvPr/>
        </p:nvSpPr>
        <p:spPr>
          <a:xfrm>
            <a:off x="685800" y="2514600"/>
            <a:ext cx="10789920" cy="749808"/>
          </a:xfrm>
          <a:prstGeom prst="roundRect">
            <a:avLst>
              <a:gd name="adj" fmla="val 6098"/>
            </a:avLst>
          </a:prstGeom>
          <a:solidFill>
            <a:srgbClr val="F7F9FC"/>
          </a:solidFill>
          <a:ln w="12700">
            <a:solidFill>
              <a:srgbClr val="DCE4F0"/>
            </a:solidFill>
            <a:prstDash val="solid"/>
          </a:ln>
        </p:spPr>
        <p:txBody>
          <a:bodyPr/>
          <a:lstStyle/>
          <a:p>
            <a:endParaRPr lang="en-US"/>
          </a:p>
        </p:txBody>
      </p:sp>
      <p:sp>
        <p:nvSpPr>
          <p:cNvPr id="6" name="Text 4"/>
          <p:cNvSpPr/>
          <p:nvPr/>
        </p:nvSpPr>
        <p:spPr>
          <a:xfrm>
            <a:off x="941832" y="2587752"/>
            <a:ext cx="2194560" cy="603504"/>
          </a:xfrm>
          <a:prstGeom prst="rect">
            <a:avLst/>
          </a:prstGeom>
          <a:noFill/>
          <a:ln/>
        </p:spPr>
        <p:txBody>
          <a:bodyPr wrap="square" lIns="0" tIns="0" rIns="0" bIns="0" rtlCol="0" anchor="ctr"/>
          <a:lstStyle/>
          <a:p>
            <a:pPr marL="0" indent="0">
              <a:buNone/>
            </a:pPr>
            <a:r>
              <a:rPr lang="en-US" sz="1600" b="1" dirty="0">
                <a:solidFill>
                  <a:srgbClr val="1F4E79"/>
                </a:solidFill>
                <a:latin typeface="Arial" pitchFamily="34" charset="0"/>
                <a:ea typeface="Arial" pitchFamily="34" charset="-122"/>
                <a:cs typeface="Arial" pitchFamily="34" charset="-120"/>
              </a:rPr>
              <a:t>Students</a:t>
            </a:r>
            <a:endParaRPr lang="en-US" sz="1600" dirty="0"/>
          </a:p>
        </p:txBody>
      </p:sp>
      <p:sp>
        <p:nvSpPr>
          <p:cNvPr id="7" name="Text 5"/>
          <p:cNvSpPr/>
          <p:nvPr/>
        </p:nvSpPr>
        <p:spPr>
          <a:xfrm>
            <a:off x="3337560" y="2587752"/>
            <a:ext cx="7863840" cy="603504"/>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nested in schools — clustering is the rule in our fields, not the exception</a:t>
            </a:r>
            <a:endParaRPr lang="en-US" sz="1300" dirty="0"/>
          </a:p>
        </p:txBody>
      </p:sp>
      <p:sp>
        <p:nvSpPr>
          <p:cNvPr id="8" name="Shape 6"/>
          <p:cNvSpPr/>
          <p:nvPr/>
        </p:nvSpPr>
        <p:spPr>
          <a:xfrm>
            <a:off x="685800" y="3374136"/>
            <a:ext cx="10789920" cy="749808"/>
          </a:xfrm>
          <a:prstGeom prst="roundRect">
            <a:avLst>
              <a:gd name="adj" fmla="val 6098"/>
            </a:avLst>
          </a:prstGeom>
          <a:solidFill>
            <a:srgbClr val="F7F9FC"/>
          </a:solidFill>
          <a:ln w="12700">
            <a:solidFill>
              <a:srgbClr val="DCE4F0"/>
            </a:solidFill>
            <a:prstDash val="solid"/>
          </a:ln>
        </p:spPr>
        <p:txBody>
          <a:bodyPr/>
          <a:lstStyle/>
          <a:p>
            <a:endParaRPr lang="en-US"/>
          </a:p>
        </p:txBody>
      </p:sp>
      <p:sp>
        <p:nvSpPr>
          <p:cNvPr id="9" name="Text 7"/>
          <p:cNvSpPr/>
          <p:nvPr/>
        </p:nvSpPr>
        <p:spPr>
          <a:xfrm>
            <a:off x="941832" y="3447288"/>
            <a:ext cx="2194560" cy="603504"/>
          </a:xfrm>
          <a:prstGeom prst="rect">
            <a:avLst/>
          </a:prstGeom>
          <a:noFill/>
          <a:ln/>
        </p:spPr>
        <p:txBody>
          <a:bodyPr wrap="square" lIns="0" tIns="0" rIns="0" bIns="0" rtlCol="0" anchor="ctr"/>
          <a:lstStyle/>
          <a:p>
            <a:pPr marL="0" indent="0">
              <a:buNone/>
            </a:pPr>
            <a:r>
              <a:rPr lang="en-US" sz="1600" b="1" dirty="0">
                <a:solidFill>
                  <a:srgbClr val="1F4E79"/>
                </a:solidFill>
                <a:latin typeface="Arial" pitchFamily="34" charset="0"/>
                <a:ea typeface="Arial" pitchFamily="34" charset="-122"/>
                <a:cs typeface="Arial" pitchFamily="34" charset="-120"/>
              </a:rPr>
              <a:t>Victimization</a:t>
            </a:r>
            <a:endParaRPr lang="en-US" sz="1600" dirty="0"/>
          </a:p>
        </p:txBody>
      </p:sp>
      <p:sp>
        <p:nvSpPr>
          <p:cNvPr id="10" name="Text 8"/>
          <p:cNvSpPr/>
          <p:nvPr/>
        </p:nvSpPr>
        <p:spPr>
          <a:xfrm>
            <a:off x="3337560" y="3447288"/>
            <a:ext cx="7863840" cy="603504"/>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a sensitive self-report item, and heavily skipped</a:t>
            </a:r>
            <a:endParaRPr lang="en-US" sz="1300" dirty="0"/>
          </a:p>
        </p:txBody>
      </p:sp>
      <p:sp>
        <p:nvSpPr>
          <p:cNvPr id="11" name="Shape 9"/>
          <p:cNvSpPr/>
          <p:nvPr/>
        </p:nvSpPr>
        <p:spPr>
          <a:xfrm>
            <a:off x="685800" y="4233672"/>
            <a:ext cx="10789920" cy="749808"/>
          </a:xfrm>
          <a:prstGeom prst="roundRect">
            <a:avLst>
              <a:gd name="adj" fmla="val 6098"/>
            </a:avLst>
          </a:prstGeom>
          <a:solidFill>
            <a:srgbClr val="F7F9FC"/>
          </a:solidFill>
          <a:ln w="12700">
            <a:solidFill>
              <a:srgbClr val="DCE4F0"/>
            </a:solidFill>
            <a:prstDash val="solid"/>
          </a:ln>
        </p:spPr>
        <p:txBody>
          <a:bodyPr/>
          <a:lstStyle/>
          <a:p>
            <a:endParaRPr lang="en-US"/>
          </a:p>
        </p:txBody>
      </p:sp>
      <p:sp>
        <p:nvSpPr>
          <p:cNvPr id="12" name="Text 10"/>
          <p:cNvSpPr/>
          <p:nvPr/>
        </p:nvSpPr>
        <p:spPr>
          <a:xfrm>
            <a:off x="941832" y="4306824"/>
            <a:ext cx="2194560" cy="603504"/>
          </a:xfrm>
          <a:prstGeom prst="rect">
            <a:avLst/>
          </a:prstGeom>
          <a:noFill/>
          <a:ln/>
        </p:spPr>
        <p:txBody>
          <a:bodyPr wrap="square" lIns="0" tIns="0" rIns="0" bIns="0" rtlCol="0" anchor="ctr"/>
          <a:lstStyle/>
          <a:p>
            <a:pPr marL="0" indent="0">
              <a:buNone/>
            </a:pPr>
            <a:r>
              <a:rPr lang="en-US" sz="1600" b="1" dirty="0">
                <a:solidFill>
                  <a:srgbClr val="1F4E79"/>
                </a:solidFill>
                <a:latin typeface="Arial" pitchFamily="34" charset="0"/>
                <a:ea typeface="Arial" pitchFamily="34" charset="-122"/>
                <a:cs typeface="Arial" pitchFamily="34" charset="-120"/>
              </a:rPr>
              <a:t>School climate</a:t>
            </a:r>
            <a:endParaRPr lang="en-US" sz="1600" dirty="0"/>
          </a:p>
        </p:txBody>
      </p:sp>
      <p:sp>
        <p:nvSpPr>
          <p:cNvPr id="13" name="Text 11"/>
          <p:cNvSpPr/>
          <p:nvPr/>
        </p:nvSpPr>
        <p:spPr>
          <a:xfrm>
            <a:off x="3337560" y="4306824"/>
            <a:ext cx="7863840" cy="603504"/>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comes from a separate administrator survey on school victimization, some schools never return the survey</a:t>
            </a:r>
            <a:endParaRPr lang="en-US" sz="1300" dirty="0"/>
          </a:p>
        </p:txBody>
      </p:sp>
      <p:sp>
        <p:nvSpPr>
          <p:cNvPr id="14" name="Shape 12"/>
          <p:cNvSpPr/>
          <p:nvPr/>
        </p:nvSpPr>
        <p:spPr>
          <a:xfrm>
            <a:off x="685800" y="5093208"/>
            <a:ext cx="10789920" cy="749808"/>
          </a:xfrm>
          <a:prstGeom prst="roundRect">
            <a:avLst>
              <a:gd name="adj" fmla="val 6098"/>
            </a:avLst>
          </a:prstGeom>
          <a:solidFill>
            <a:srgbClr val="F7F9FC"/>
          </a:solidFill>
          <a:ln w="12700">
            <a:solidFill>
              <a:srgbClr val="DCE4F0"/>
            </a:solidFill>
            <a:prstDash val="solid"/>
          </a:ln>
        </p:spPr>
        <p:txBody>
          <a:bodyPr/>
          <a:lstStyle/>
          <a:p>
            <a:endParaRPr lang="en-US"/>
          </a:p>
        </p:txBody>
      </p:sp>
      <p:sp>
        <p:nvSpPr>
          <p:cNvPr id="15" name="Text 13"/>
          <p:cNvSpPr/>
          <p:nvPr/>
        </p:nvSpPr>
        <p:spPr>
          <a:xfrm>
            <a:off x="941832" y="5166360"/>
            <a:ext cx="2194560" cy="603504"/>
          </a:xfrm>
          <a:prstGeom prst="rect">
            <a:avLst/>
          </a:prstGeom>
          <a:noFill/>
          <a:ln/>
        </p:spPr>
        <p:txBody>
          <a:bodyPr wrap="square" lIns="0" tIns="0" rIns="0" bIns="0" rtlCol="0" anchor="ctr"/>
          <a:lstStyle/>
          <a:p>
            <a:pPr marL="0" indent="0">
              <a:buNone/>
            </a:pPr>
            <a:r>
              <a:rPr lang="en-US" sz="1600" b="1" dirty="0">
                <a:solidFill>
                  <a:srgbClr val="1F4E79"/>
                </a:solidFill>
                <a:latin typeface="Arial" pitchFamily="34" charset="0"/>
                <a:ea typeface="Arial" pitchFamily="34" charset="-122"/>
                <a:cs typeface="Arial" pitchFamily="34" charset="-120"/>
              </a:rPr>
              <a:t>MH outcome</a:t>
            </a:r>
            <a:endParaRPr lang="en-US" sz="1600" dirty="0"/>
          </a:p>
        </p:txBody>
      </p:sp>
      <p:sp>
        <p:nvSpPr>
          <p:cNvPr id="16" name="Text 14"/>
          <p:cNvSpPr/>
          <p:nvPr/>
        </p:nvSpPr>
        <p:spPr>
          <a:xfrm>
            <a:off x="3337560" y="5166360"/>
            <a:ext cx="7863840" cy="603504"/>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Symptomatic students may be less likely to answer the items</a:t>
            </a:r>
            <a:endParaRPr lang="en-US" sz="1300" dirty="0"/>
          </a:p>
        </p:txBody>
      </p:sp>
      <p:sp>
        <p:nvSpPr>
          <p:cNvPr id="17" name="Text 15"/>
          <p:cNvSpPr/>
          <p:nvPr/>
        </p:nvSpPr>
        <p:spPr>
          <a:xfrm>
            <a:off x="685800" y="5989320"/>
            <a:ext cx="10789920" cy="365760"/>
          </a:xfrm>
          <a:prstGeom prst="rect">
            <a:avLst/>
          </a:prstGeom>
          <a:noFill/>
          <a:ln/>
        </p:spPr>
        <p:txBody>
          <a:bodyPr wrap="square" lIns="0" tIns="0" rIns="0" bIns="0" rtlCol="0" anchor="ctr"/>
          <a:lstStyle/>
          <a:p>
            <a:pPr marL="0" indent="0">
              <a:buNone/>
            </a:pPr>
            <a:r>
              <a:rPr lang="en-US" sz="1200" i="1" dirty="0">
                <a:solidFill>
                  <a:srgbClr val="8B7500"/>
                </a:solidFill>
                <a:latin typeface="Arial" pitchFamily="34" charset="0"/>
                <a:ea typeface="Arial" pitchFamily="34" charset="-122"/>
                <a:cs typeface="Arial" pitchFamily="34" charset="-120"/>
              </a:rPr>
              <a:t>Roughly a quarter of middle schoolers report being bullied, and the rate is higher for girls than boys.</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WHY THIS IS NOT JUST A SAMPLE-SIZE PROBLEM</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Missing data cost you two different things</a:t>
            </a:r>
            <a:endParaRPr lang="en-US" sz="3100" dirty="0"/>
          </a:p>
        </p:txBody>
      </p:sp>
      <p:sp>
        <p:nvSpPr>
          <p:cNvPr id="4" name="Shape 2"/>
          <p:cNvSpPr/>
          <p:nvPr/>
        </p:nvSpPr>
        <p:spPr>
          <a:xfrm>
            <a:off x="685800" y="1783080"/>
            <a:ext cx="5189220" cy="3200400"/>
          </a:xfrm>
          <a:prstGeom prst="roundRect">
            <a:avLst>
              <a:gd name="adj" fmla="val 1429"/>
            </a:avLst>
          </a:prstGeom>
          <a:solidFill>
            <a:srgbClr val="F7F9FC"/>
          </a:solidFill>
          <a:ln w="12700">
            <a:solidFill>
              <a:srgbClr val="DCE4F0"/>
            </a:solidFill>
            <a:prstDash val="solid"/>
          </a:ln>
        </p:spPr>
        <p:txBody>
          <a:bodyPr/>
          <a:lstStyle/>
          <a:p>
            <a:endParaRPr lang="en-US"/>
          </a:p>
        </p:txBody>
      </p:sp>
      <p:sp>
        <p:nvSpPr>
          <p:cNvPr id="5" name="Text 3"/>
          <p:cNvSpPr/>
          <p:nvPr/>
        </p:nvSpPr>
        <p:spPr>
          <a:xfrm>
            <a:off x="1005840" y="2029968"/>
            <a:ext cx="4549140" cy="502920"/>
          </a:xfrm>
          <a:prstGeom prst="rect">
            <a:avLst/>
          </a:prstGeom>
          <a:noFill/>
          <a:ln/>
        </p:spPr>
        <p:txBody>
          <a:bodyPr wrap="square" lIns="0" tIns="0" rIns="0" bIns="0" rtlCol="0" anchor="ctr"/>
          <a:lstStyle/>
          <a:p>
            <a:pPr marL="0" indent="0">
              <a:buNone/>
            </a:pPr>
            <a:r>
              <a:rPr lang="en-US" sz="2600" b="1" dirty="0">
                <a:solidFill>
                  <a:srgbClr val="1F4E79"/>
                </a:solidFill>
                <a:latin typeface="Cambria" pitchFamily="34" charset="0"/>
                <a:ea typeface="Cambria" pitchFamily="34" charset="-122"/>
                <a:cs typeface="Cambria" pitchFamily="34" charset="-120"/>
              </a:rPr>
              <a:t>Power</a:t>
            </a:r>
            <a:endParaRPr lang="en-US" sz="2600" dirty="0"/>
          </a:p>
        </p:txBody>
      </p:sp>
      <p:sp>
        <p:nvSpPr>
          <p:cNvPr id="6" name="Text 4"/>
          <p:cNvSpPr/>
          <p:nvPr/>
        </p:nvSpPr>
        <p:spPr>
          <a:xfrm>
            <a:off x="1005840" y="2651760"/>
            <a:ext cx="4549140" cy="1280160"/>
          </a:xfrm>
          <a:prstGeom prst="rect">
            <a:avLst/>
          </a:prstGeom>
          <a:noFill/>
          <a:ln/>
        </p:spPr>
        <p:txBody>
          <a:bodyPr wrap="square" lIns="0" tIns="0" rIns="0" bIns="0" rtlCol="0" anchor="ctr"/>
          <a:lstStyle/>
          <a:p>
            <a:pPr marL="0" indent="0">
              <a:buNone/>
            </a:pPr>
            <a:r>
              <a:rPr lang="en-US" sz="1450" dirty="0">
                <a:solidFill>
                  <a:srgbClr val="333333"/>
                </a:solidFill>
                <a:latin typeface="Arial" pitchFamily="34" charset="0"/>
                <a:ea typeface="Arial" pitchFamily="34" charset="-122"/>
                <a:cs typeface="Arial" pitchFamily="34" charset="-120"/>
              </a:rPr>
              <a:t>You have fewer observations than you collected. Wider intervals, less ability to detect what is really there.</a:t>
            </a:r>
            <a:endParaRPr lang="en-US" sz="1450" dirty="0"/>
          </a:p>
        </p:txBody>
      </p:sp>
      <p:sp>
        <p:nvSpPr>
          <p:cNvPr id="7" name="Text 5"/>
          <p:cNvSpPr/>
          <p:nvPr/>
        </p:nvSpPr>
        <p:spPr>
          <a:xfrm>
            <a:off x="1005840" y="4160520"/>
            <a:ext cx="4549140" cy="685800"/>
          </a:xfrm>
          <a:prstGeom prst="rect">
            <a:avLst/>
          </a:prstGeom>
          <a:noFill/>
          <a:ln/>
        </p:spPr>
        <p:txBody>
          <a:bodyPr wrap="square" lIns="0" tIns="0" rIns="0" bIns="0" rtlCol="0" anchor="ctr"/>
          <a:lstStyle/>
          <a:p>
            <a:pPr marL="0" indent="0">
              <a:buNone/>
            </a:pPr>
            <a:r>
              <a:rPr lang="en-US" sz="1300" i="1" dirty="0">
                <a:solidFill>
                  <a:srgbClr val="555555"/>
                </a:solidFill>
                <a:latin typeface="Arial" pitchFamily="34" charset="0"/>
                <a:ea typeface="Arial" pitchFamily="34" charset="-122"/>
                <a:cs typeface="Arial" pitchFamily="34" charset="-120"/>
              </a:rPr>
              <a:t>This one is obvious, and it is the smaller problem.</a:t>
            </a:r>
            <a:endParaRPr lang="en-US" sz="1300" dirty="0"/>
          </a:p>
        </p:txBody>
      </p:sp>
      <p:sp>
        <p:nvSpPr>
          <p:cNvPr id="8" name="Shape 6"/>
          <p:cNvSpPr/>
          <p:nvPr/>
        </p:nvSpPr>
        <p:spPr>
          <a:xfrm>
            <a:off x="6286500" y="1783080"/>
            <a:ext cx="5189220" cy="3200400"/>
          </a:xfrm>
          <a:prstGeom prst="roundRect">
            <a:avLst>
              <a:gd name="adj" fmla="val 1429"/>
            </a:avLst>
          </a:prstGeom>
          <a:solidFill>
            <a:srgbClr val="EBF1F8"/>
          </a:solidFill>
          <a:ln w="12700">
            <a:solidFill>
              <a:srgbClr val="DCE4F0"/>
            </a:solidFill>
            <a:prstDash val="solid"/>
          </a:ln>
        </p:spPr>
        <p:txBody>
          <a:bodyPr/>
          <a:lstStyle/>
          <a:p>
            <a:endParaRPr lang="en-US"/>
          </a:p>
        </p:txBody>
      </p:sp>
      <p:sp>
        <p:nvSpPr>
          <p:cNvPr id="9" name="Text 7"/>
          <p:cNvSpPr/>
          <p:nvPr/>
        </p:nvSpPr>
        <p:spPr>
          <a:xfrm>
            <a:off x="6606540" y="2029968"/>
            <a:ext cx="4549140" cy="502920"/>
          </a:xfrm>
          <a:prstGeom prst="rect">
            <a:avLst/>
          </a:prstGeom>
          <a:noFill/>
          <a:ln/>
        </p:spPr>
        <p:txBody>
          <a:bodyPr wrap="square" lIns="0" tIns="0" rIns="0" bIns="0" rtlCol="0" anchor="ctr"/>
          <a:lstStyle/>
          <a:p>
            <a:pPr marL="0" indent="0">
              <a:buNone/>
            </a:pPr>
            <a:r>
              <a:rPr lang="en-US" sz="2600" b="1" dirty="0">
                <a:solidFill>
                  <a:srgbClr val="C1443C"/>
                </a:solidFill>
                <a:latin typeface="Cambria" pitchFamily="34" charset="0"/>
                <a:ea typeface="Cambria" pitchFamily="34" charset="-122"/>
                <a:cs typeface="Cambria" pitchFamily="34" charset="-120"/>
              </a:rPr>
              <a:t>Bias</a:t>
            </a:r>
            <a:endParaRPr lang="en-US" sz="2600" dirty="0"/>
          </a:p>
        </p:txBody>
      </p:sp>
      <p:sp>
        <p:nvSpPr>
          <p:cNvPr id="10" name="Text 8"/>
          <p:cNvSpPr/>
          <p:nvPr/>
        </p:nvSpPr>
        <p:spPr>
          <a:xfrm>
            <a:off x="6606540" y="2651760"/>
            <a:ext cx="4549140" cy="1280160"/>
          </a:xfrm>
          <a:prstGeom prst="rect">
            <a:avLst/>
          </a:prstGeom>
          <a:noFill/>
          <a:ln/>
        </p:spPr>
        <p:txBody>
          <a:bodyPr wrap="square" lIns="0" tIns="0" rIns="0" bIns="0" rtlCol="0" anchor="ctr"/>
          <a:lstStyle/>
          <a:p>
            <a:pPr marL="0" indent="0">
              <a:buNone/>
            </a:pPr>
            <a:r>
              <a:rPr lang="en-US" sz="1450" dirty="0">
                <a:solidFill>
                  <a:srgbClr val="333333"/>
                </a:solidFill>
                <a:latin typeface="Arial" pitchFamily="34" charset="0"/>
                <a:ea typeface="Arial" pitchFamily="34" charset="-122"/>
                <a:cs typeface="Arial" pitchFamily="34" charset="-120"/>
              </a:rPr>
              <a:t>The people who remain are not the people who left. Your estimate moves — and you cannot tell which direction.</a:t>
            </a:r>
            <a:endParaRPr lang="en-US" sz="1450" dirty="0"/>
          </a:p>
        </p:txBody>
      </p:sp>
      <p:sp>
        <p:nvSpPr>
          <p:cNvPr id="11" name="Text 9"/>
          <p:cNvSpPr/>
          <p:nvPr/>
        </p:nvSpPr>
        <p:spPr>
          <a:xfrm>
            <a:off x="6606540" y="4160520"/>
            <a:ext cx="4549140" cy="685800"/>
          </a:xfrm>
          <a:prstGeom prst="rect">
            <a:avLst/>
          </a:prstGeom>
          <a:noFill/>
          <a:ln/>
        </p:spPr>
        <p:txBody>
          <a:bodyPr wrap="square" lIns="0" tIns="0" rIns="0" bIns="0" rtlCol="0" anchor="ctr"/>
          <a:lstStyle/>
          <a:p>
            <a:pPr marL="0" indent="0">
              <a:buNone/>
            </a:pPr>
            <a:r>
              <a:rPr lang="en-US" sz="1300" i="1" dirty="0">
                <a:solidFill>
                  <a:srgbClr val="555555"/>
                </a:solidFill>
                <a:latin typeface="Arial" pitchFamily="34" charset="0"/>
                <a:ea typeface="Arial" pitchFamily="34" charset="-122"/>
                <a:cs typeface="Arial" pitchFamily="34" charset="-120"/>
              </a:rPr>
              <a:t>This one is invisible, and it is the one that ends up in print.</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DEFAULT</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Your software already made a decision for you</a:t>
            </a:r>
            <a:endParaRPr lang="en-US" sz="3100" dirty="0"/>
          </a:p>
        </p:txBody>
      </p:sp>
      <p:sp>
        <p:nvSpPr>
          <p:cNvPr id="4" name="Shape 2"/>
          <p:cNvSpPr/>
          <p:nvPr/>
        </p:nvSpPr>
        <p:spPr>
          <a:xfrm>
            <a:off x="685800" y="1783080"/>
            <a:ext cx="10789920" cy="1371600"/>
          </a:xfrm>
          <a:prstGeom prst="roundRect">
            <a:avLst>
              <a:gd name="adj" fmla="val 3333"/>
            </a:avLst>
          </a:prstGeom>
          <a:solidFill>
            <a:srgbClr val="1F4E79"/>
          </a:solidFill>
          <a:ln w="12700">
            <a:solidFill>
              <a:srgbClr val="1F4E79"/>
            </a:solidFill>
            <a:prstDash val="solid"/>
          </a:ln>
        </p:spPr>
        <p:txBody>
          <a:bodyPr/>
          <a:lstStyle/>
          <a:p>
            <a:endParaRPr lang="en-US"/>
          </a:p>
        </p:txBody>
      </p:sp>
      <p:sp>
        <p:nvSpPr>
          <p:cNvPr id="5" name="Text 3"/>
          <p:cNvSpPr/>
          <p:nvPr/>
        </p:nvSpPr>
        <p:spPr>
          <a:xfrm>
            <a:off x="1051560" y="1965960"/>
            <a:ext cx="10058400" cy="1005840"/>
          </a:xfrm>
          <a:prstGeom prst="rect">
            <a:avLst/>
          </a:prstGeom>
          <a:noFill/>
          <a:ln/>
        </p:spPr>
        <p:txBody>
          <a:bodyPr wrap="square" lIns="0" tIns="0" rIns="0" bIns="0" rtlCol="0" anchor="ctr"/>
          <a:lstStyle/>
          <a:p>
            <a:pPr marL="0" indent="0">
              <a:buNone/>
            </a:pPr>
            <a:r>
              <a:rPr lang="en-US" sz="2100" dirty="0">
                <a:solidFill>
                  <a:srgbClr val="FFFFFF"/>
                </a:solidFill>
                <a:latin typeface="Cambria" pitchFamily="34" charset="0"/>
                <a:ea typeface="Cambria" pitchFamily="34" charset="-122"/>
                <a:cs typeface="Cambria" pitchFamily="34" charset="-120"/>
              </a:rPr>
              <a:t>Many statistical packages, faced with a missing value, deletes the entire case — silently, and without telling you how many it dropped.</a:t>
            </a:r>
            <a:endParaRPr lang="en-US" sz="2100" dirty="0"/>
          </a:p>
        </p:txBody>
      </p:sp>
      <p:sp>
        <p:nvSpPr>
          <p:cNvPr id="6" name="Shape 4"/>
          <p:cNvSpPr/>
          <p:nvPr/>
        </p:nvSpPr>
        <p:spPr>
          <a:xfrm>
            <a:off x="685800" y="3429000"/>
            <a:ext cx="10789920" cy="777240"/>
          </a:xfrm>
          <a:prstGeom prst="roundRect">
            <a:avLst>
              <a:gd name="adj" fmla="val 5882"/>
            </a:avLst>
          </a:prstGeom>
          <a:solidFill>
            <a:srgbClr val="F7F9FC"/>
          </a:solidFill>
          <a:ln w="12700">
            <a:solidFill>
              <a:srgbClr val="DCE4F0"/>
            </a:solidFill>
            <a:prstDash val="solid"/>
          </a:ln>
        </p:spPr>
        <p:txBody>
          <a:bodyPr/>
          <a:lstStyle/>
          <a:p>
            <a:endParaRPr lang="en-US"/>
          </a:p>
        </p:txBody>
      </p:sp>
      <p:sp>
        <p:nvSpPr>
          <p:cNvPr id="7" name="Text 5"/>
          <p:cNvSpPr/>
          <p:nvPr/>
        </p:nvSpPr>
        <p:spPr>
          <a:xfrm>
            <a:off x="941832" y="3502152"/>
            <a:ext cx="2103120" cy="630936"/>
          </a:xfrm>
          <a:prstGeom prst="rect">
            <a:avLst/>
          </a:prstGeom>
          <a:noFill/>
          <a:ln/>
        </p:spPr>
        <p:txBody>
          <a:bodyPr wrap="square" lIns="0" tIns="0" rIns="0" bIns="0" rtlCol="0" anchor="ctr"/>
          <a:lstStyle/>
          <a:p>
            <a:pPr marL="0" indent="0">
              <a:buNone/>
            </a:pPr>
            <a:r>
              <a:rPr lang="en-US" b="1" dirty="0">
                <a:solidFill>
                  <a:srgbClr val="C1443C"/>
                </a:solidFill>
                <a:latin typeface="Arial" pitchFamily="34" charset="0"/>
                <a:ea typeface="Arial" pitchFamily="34" charset="-122"/>
                <a:cs typeface="Arial" pitchFamily="34" charset="-120"/>
              </a:rPr>
              <a:t>It is a model</a:t>
            </a:r>
            <a:endParaRPr lang="en-US" dirty="0"/>
          </a:p>
        </p:txBody>
      </p:sp>
      <p:sp>
        <p:nvSpPr>
          <p:cNvPr id="8" name="Text 6"/>
          <p:cNvSpPr/>
          <p:nvPr/>
        </p:nvSpPr>
        <p:spPr>
          <a:xfrm>
            <a:off x="3246120" y="3502152"/>
            <a:ext cx="7955280" cy="630936"/>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Deletion assumes the people who stayed are exchangeable with the people who left. That is a heroic empirical claim.</a:t>
            </a:r>
            <a:endParaRPr lang="en-US" sz="1300" dirty="0"/>
          </a:p>
        </p:txBody>
      </p:sp>
      <p:sp>
        <p:nvSpPr>
          <p:cNvPr id="9" name="Shape 7"/>
          <p:cNvSpPr/>
          <p:nvPr/>
        </p:nvSpPr>
        <p:spPr>
          <a:xfrm>
            <a:off x="685800" y="4315968"/>
            <a:ext cx="10789920" cy="777240"/>
          </a:xfrm>
          <a:prstGeom prst="roundRect">
            <a:avLst>
              <a:gd name="adj" fmla="val 5882"/>
            </a:avLst>
          </a:prstGeom>
          <a:solidFill>
            <a:srgbClr val="F7F9FC"/>
          </a:solidFill>
          <a:ln w="12700">
            <a:solidFill>
              <a:srgbClr val="DCE4F0"/>
            </a:solidFill>
            <a:prstDash val="solid"/>
          </a:ln>
        </p:spPr>
        <p:txBody>
          <a:bodyPr/>
          <a:lstStyle/>
          <a:p>
            <a:endParaRPr lang="en-US"/>
          </a:p>
        </p:txBody>
      </p:sp>
      <p:sp>
        <p:nvSpPr>
          <p:cNvPr id="10" name="Text 8"/>
          <p:cNvSpPr/>
          <p:nvPr/>
        </p:nvSpPr>
        <p:spPr>
          <a:xfrm>
            <a:off x="941832" y="4389120"/>
            <a:ext cx="2103120" cy="630936"/>
          </a:xfrm>
          <a:prstGeom prst="rect">
            <a:avLst/>
          </a:prstGeom>
          <a:noFill/>
          <a:ln/>
        </p:spPr>
        <p:txBody>
          <a:bodyPr wrap="square" lIns="0" tIns="0" rIns="0" bIns="0" rtlCol="0" anchor="ctr"/>
          <a:lstStyle/>
          <a:p>
            <a:pPr marL="0" indent="0">
              <a:buNone/>
            </a:pPr>
            <a:r>
              <a:rPr lang="en-US" b="1" dirty="0">
                <a:solidFill>
                  <a:srgbClr val="C1443C"/>
                </a:solidFill>
                <a:latin typeface="Arial" pitchFamily="34" charset="0"/>
                <a:ea typeface="Arial" pitchFamily="34" charset="-122"/>
                <a:cs typeface="Arial" pitchFamily="34" charset="-120"/>
              </a:rPr>
              <a:t>It is unstated</a:t>
            </a:r>
            <a:endParaRPr lang="en-US" dirty="0"/>
          </a:p>
        </p:txBody>
      </p:sp>
      <p:sp>
        <p:nvSpPr>
          <p:cNvPr id="11" name="Text 9"/>
          <p:cNvSpPr/>
          <p:nvPr/>
        </p:nvSpPr>
        <p:spPr>
          <a:xfrm>
            <a:off x="3246120" y="4389120"/>
            <a:ext cx="7955280" cy="630936"/>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Nothing in your default output says this is okay to do. No diagnostic, no warning, no line in the results table.</a:t>
            </a:r>
            <a:endParaRPr lang="en-US" sz="1300" dirty="0"/>
          </a:p>
        </p:txBody>
      </p:sp>
      <p:sp>
        <p:nvSpPr>
          <p:cNvPr id="12" name="Shape 10"/>
          <p:cNvSpPr/>
          <p:nvPr/>
        </p:nvSpPr>
        <p:spPr>
          <a:xfrm>
            <a:off x="685800" y="5202936"/>
            <a:ext cx="10789920" cy="777240"/>
          </a:xfrm>
          <a:prstGeom prst="roundRect">
            <a:avLst>
              <a:gd name="adj" fmla="val 5882"/>
            </a:avLst>
          </a:prstGeom>
          <a:solidFill>
            <a:srgbClr val="F7F9FC"/>
          </a:solidFill>
          <a:ln w="12700">
            <a:solidFill>
              <a:srgbClr val="DCE4F0"/>
            </a:solidFill>
            <a:prstDash val="solid"/>
          </a:ln>
        </p:spPr>
        <p:txBody>
          <a:bodyPr/>
          <a:lstStyle/>
          <a:p>
            <a:endParaRPr lang="en-US"/>
          </a:p>
        </p:txBody>
      </p:sp>
      <p:sp>
        <p:nvSpPr>
          <p:cNvPr id="13" name="Text 11"/>
          <p:cNvSpPr/>
          <p:nvPr/>
        </p:nvSpPr>
        <p:spPr>
          <a:xfrm>
            <a:off x="941832" y="5276088"/>
            <a:ext cx="2103120" cy="630936"/>
          </a:xfrm>
          <a:prstGeom prst="rect">
            <a:avLst/>
          </a:prstGeom>
          <a:noFill/>
          <a:ln/>
        </p:spPr>
        <p:txBody>
          <a:bodyPr wrap="square" lIns="0" tIns="0" rIns="0" bIns="0" rtlCol="0" anchor="ctr"/>
          <a:lstStyle/>
          <a:p>
            <a:pPr marL="0" indent="0">
              <a:buNone/>
            </a:pPr>
            <a:r>
              <a:rPr lang="en-US" b="1" dirty="0">
                <a:solidFill>
                  <a:srgbClr val="C1443C"/>
                </a:solidFill>
                <a:latin typeface="Arial" pitchFamily="34" charset="0"/>
                <a:ea typeface="Arial" pitchFamily="34" charset="-122"/>
                <a:cs typeface="Arial" pitchFamily="34" charset="-120"/>
              </a:rPr>
              <a:t>It is usually wrong</a:t>
            </a:r>
            <a:endParaRPr lang="en-US" dirty="0"/>
          </a:p>
        </p:txBody>
      </p:sp>
      <p:sp>
        <p:nvSpPr>
          <p:cNvPr id="14" name="Text 12"/>
          <p:cNvSpPr/>
          <p:nvPr/>
        </p:nvSpPr>
        <p:spPr>
          <a:xfrm>
            <a:off x="3246120" y="5276088"/>
            <a:ext cx="7955280" cy="630936"/>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It holds only when data are missing for reasons unrelated to anything you measured — which is rare.</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A YARDSTICK</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Three things any missing-data method must do</a:t>
            </a:r>
            <a:endParaRPr lang="en-US" sz="3100" dirty="0"/>
          </a:p>
        </p:txBody>
      </p:sp>
      <p:sp>
        <p:nvSpPr>
          <p:cNvPr id="4" name="Shape 2"/>
          <p:cNvSpPr/>
          <p:nvPr/>
        </p:nvSpPr>
        <p:spPr>
          <a:xfrm>
            <a:off x="685800" y="1874520"/>
            <a:ext cx="3413760" cy="2514600"/>
          </a:xfrm>
          <a:prstGeom prst="roundRect">
            <a:avLst>
              <a:gd name="adj" fmla="val 1818"/>
            </a:avLst>
          </a:prstGeom>
          <a:solidFill>
            <a:srgbClr val="F7F9FC"/>
          </a:solidFill>
          <a:ln w="12700">
            <a:solidFill>
              <a:srgbClr val="DCE4F0"/>
            </a:solidFill>
            <a:prstDash val="solid"/>
          </a:ln>
        </p:spPr>
        <p:txBody>
          <a:bodyPr/>
          <a:lstStyle/>
          <a:p>
            <a:endParaRPr lang="en-US"/>
          </a:p>
        </p:txBody>
      </p:sp>
      <p:sp>
        <p:nvSpPr>
          <p:cNvPr id="5" name="Shape 3"/>
          <p:cNvSpPr/>
          <p:nvPr/>
        </p:nvSpPr>
        <p:spPr>
          <a:xfrm>
            <a:off x="978408" y="2121408"/>
            <a:ext cx="603504" cy="603504"/>
          </a:xfrm>
          <a:prstGeom prst="ellipse">
            <a:avLst/>
          </a:prstGeom>
          <a:solidFill>
            <a:srgbClr val="1F4E79"/>
          </a:solidFill>
          <a:ln/>
        </p:spPr>
        <p:txBody>
          <a:bodyPr/>
          <a:lstStyle/>
          <a:p>
            <a:endParaRPr lang="en-US"/>
          </a:p>
        </p:txBody>
      </p:sp>
      <p:sp>
        <p:nvSpPr>
          <p:cNvPr id="6" name="Text 4"/>
          <p:cNvSpPr/>
          <p:nvPr/>
        </p:nvSpPr>
        <p:spPr>
          <a:xfrm>
            <a:off x="978408" y="2121408"/>
            <a:ext cx="603504" cy="603504"/>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1</a:t>
            </a:r>
            <a:endParaRPr lang="en-US" sz="2200" dirty="0"/>
          </a:p>
        </p:txBody>
      </p:sp>
      <p:sp>
        <p:nvSpPr>
          <p:cNvPr id="7" name="Text 5"/>
          <p:cNvSpPr/>
          <p:nvPr/>
        </p:nvSpPr>
        <p:spPr>
          <a:xfrm>
            <a:off x="978408" y="2889504"/>
            <a:ext cx="2828544" cy="566928"/>
          </a:xfrm>
          <a:prstGeom prst="rect">
            <a:avLst/>
          </a:prstGeom>
          <a:noFill/>
          <a:ln/>
        </p:spPr>
        <p:txBody>
          <a:bodyPr wrap="square" lIns="0" tIns="0" rIns="0" bIns="0" rtlCol="0" anchor="ctr"/>
          <a:lstStyle/>
          <a:p>
            <a:pPr marL="0" indent="0">
              <a:buNone/>
            </a:pPr>
            <a:r>
              <a:rPr lang="en-US" sz="1700" b="1" dirty="0">
                <a:solidFill>
                  <a:srgbClr val="1F4E79"/>
                </a:solidFill>
                <a:latin typeface="Cambria" pitchFamily="34" charset="0"/>
                <a:ea typeface="Cambria" pitchFamily="34" charset="-122"/>
                <a:cs typeface="Cambria" pitchFamily="34" charset="-120"/>
              </a:rPr>
              <a:t>Minimise bias</a:t>
            </a:r>
            <a:endParaRPr lang="en-US" sz="1700" dirty="0"/>
          </a:p>
        </p:txBody>
      </p:sp>
      <p:sp>
        <p:nvSpPr>
          <p:cNvPr id="8" name="Text 6"/>
          <p:cNvSpPr/>
          <p:nvPr/>
        </p:nvSpPr>
        <p:spPr>
          <a:xfrm>
            <a:off x="978408" y="3328416"/>
            <a:ext cx="2828544" cy="1188720"/>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Keep your estimates as close to the truth as the data allow.</a:t>
            </a:r>
            <a:endParaRPr lang="en-US" sz="1350" dirty="0"/>
          </a:p>
        </p:txBody>
      </p:sp>
      <p:sp>
        <p:nvSpPr>
          <p:cNvPr id="9" name="Shape 7"/>
          <p:cNvSpPr/>
          <p:nvPr/>
        </p:nvSpPr>
        <p:spPr>
          <a:xfrm>
            <a:off x="4373880" y="1874520"/>
            <a:ext cx="3413760" cy="2514600"/>
          </a:xfrm>
          <a:prstGeom prst="roundRect">
            <a:avLst>
              <a:gd name="adj" fmla="val 1818"/>
            </a:avLst>
          </a:prstGeom>
          <a:solidFill>
            <a:srgbClr val="F7F9FC"/>
          </a:solidFill>
          <a:ln w="12700">
            <a:solidFill>
              <a:srgbClr val="DCE4F0"/>
            </a:solidFill>
            <a:prstDash val="solid"/>
          </a:ln>
        </p:spPr>
        <p:txBody>
          <a:bodyPr/>
          <a:lstStyle/>
          <a:p>
            <a:endParaRPr lang="en-US"/>
          </a:p>
        </p:txBody>
      </p:sp>
      <p:sp>
        <p:nvSpPr>
          <p:cNvPr id="10" name="Shape 8"/>
          <p:cNvSpPr/>
          <p:nvPr/>
        </p:nvSpPr>
        <p:spPr>
          <a:xfrm>
            <a:off x="4666488" y="2121408"/>
            <a:ext cx="603504" cy="603504"/>
          </a:xfrm>
          <a:prstGeom prst="ellipse">
            <a:avLst/>
          </a:prstGeom>
          <a:solidFill>
            <a:srgbClr val="1F4E79"/>
          </a:solidFill>
          <a:ln/>
        </p:spPr>
        <p:txBody>
          <a:bodyPr/>
          <a:lstStyle/>
          <a:p>
            <a:endParaRPr lang="en-US"/>
          </a:p>
        </p:txBody>
      </p:sp>
      <p:sp>
        <p:nvSpPr>
          <p:cNvPr id="11" name="Text 9"/>
          <p:cNvSpPr/>
          <p:nvPr/>
        </p:nvSpPr>
        <p:spPr>
          <a:xfrm>
            <a:off x="4666488" y="2121408"/>
            <a:ext cx="603504" cy="603504"/>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2</a:t>
            </a:r>
            <a:endParaRPr lang="en-US" sz="2200" dirty="0"/>
          </a:p>
        </p:txBody>
      </p:sp>
      <p:sp>
        <p:nvSpPr>
          <p:cNvPr id="12" name="Text 10"/>
          <p:cNvSpPr/>
          <p:nvPr/>
        </p:nvSpPr>
        <p:spPr>
          <a:xfrm>
            <a:off x="4666488" y="2889504"/>
            <a:ext cx="2828544" cy="566928"/>
          </a:xfrm>
          <a:prstGeom prst="rect">
            <a:avLst/>
          </a:prstGeom>
          <a:noFill/>
          <a:ln/>
        </p:spPr>
        <p:txBody>
          <a:bodyPr wrap="square" lIns="0" tIns="0" rIns="0" bIns="0" rtlCol="0" anchor="ctr"/>
          <a:lstStyle/>
          <a:p>
            <a:pPr marL="0" indent="0">
              <a:buNone/>
            </a:pPr>
            <a:r>
              <a:rPr lang="en-US" sz="1700" b="1" dirty="0">
                <a:solidFill>
                  <a:srgbClr val="1F4E79"/>
                </a:solidFill>
                <a:latin typeface="Cambria" pitchFamily="34" charset="0"/>
                <a:ea typeface="Cambria" pitchFamily="34" charset="-122"/>
                <a:cs typeface="Cambria" pitchFamily="34" charset="-120"/>
              </a:rPr>
              <a:t>Use the information you have</a:t>
            </a:r>
            <a:endParaRPr lang="en-US" sz="1700" dirty="0"/>
          </a:p>
        </p:txBody>
      </p:sp>
      <p:sp>
        <p:nvSpPr>
          <p:cNvPr id="13" name="Text 11"/>
          <p:cNvSpPr/>
          <p:nvPr/>
        </p:nvSpPr>
        <p:spPr>
          <a:xfrm>
            <a:off x="4666488" y="3328416"/>
            <a:ext cx="2828544" cy="1188720"/>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You have those partial records. Do not throw them away.</a:t>
            </a:r>
            <a:endParaRPr lang="en-US" sz="1350" dirty="0"/>
          </a:p>
        </p:txBody>
      </p:sp>
      <p:sp>
        <p:nvSpPr>
          <p:cNvPr id="14" name="Shape 12"/>
          <p:cNvSpPr/>
          <p:nvPr/>
        </p:nvSpPr>
        <p:spPr>
          <a:xfrm>
            <a:off x="8061960" y="1874520"/>
            <a:ext cx="3413760" cy="2514600"/>
          </a:xfrm>
          <a:prstGeom prst="roundRect">
            <a:avLst>
              <a:gd name="adj" fmla="val 1818"/>
            </a:avLst>
          </a:prstGeom>
          <a:solidFill>
            <a:srgbClr val="F7F9FC"/>
          </a:solidFill>
          <a:ln w="12700">
            <a:solidFill>
              <a:srgbClr val="DCE4F0"/>
            </a:solidFill>
            <a:prstDash val="solid"/>
          </a:ln>
        </p:spPr>
        <p:txBody>
          <a:bodyPr/>
          <a:lstStyle/>
          <a:p>
            <a:endParaRPr lang="en-US"/>
          </a:p>
        </p:txBody>
      </p:sp>
      <p:sp>
        <p:nvSpPr>
          <p:cNvPr id="15" name="Shape 13"/>
          <p:cNvSpPr/>
          <p:nvPr/>
        </p:nvSpPr>
        <p:spPr>
          <a:xfrm>
            <a:off x="8354568" y="2121408"/>
            <a:ext cx="603504" cy="603504"/>
          </a:xfrm>
          <a:prstGeom prst="ellipse">
            <a:avLst/>
          </a:prstGeom>
          <a:solidFill>
            <a:srgbClr val="1F4E79"/>
          </a:solidFill>
          <a:ln/>
        </p:spPr>
        <p:txBody>
          <a:bodyPr/>
          <a:lstStyle/>
          <a:p>
            <a:endParaRPr lang="en-US"/>
          </a:p>
        </p:txBody>
      </p:sp>
      <p:sp>
        <p:nvSpPr>
          <p:cNvPr id="16" name="Text 14"/>
          <p:cNvSpPr/>
          <p:nvPr/>
        </p:nvSpPr>
        <p:spPr>
          <a:xfrm>
            <a:off x="8354568" y="2121408"/>
            <a:ext cx="603504" cy="603504"/>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3</a:t>
            </a:r>
            <a:endParaRPr lang="en-US" sz="2200" dirty="0"/>
          </a:p>
        </p:txBody>
      </p:sp>
      <p:sp>
        <p:nvSpPr>
          <p:cNvPr id="17" name="Text 15"/>
          <p:cNvSpPr/>
          <p:nvPr/>
        </p:nvSpPr>
        <p:spPr>
          <a:xfrm>
            <a:off x="8354568" y="2889504"/>
            <a:ext cx="2828544" cy="566928"/>
          </a:xfrm>
          <a:prstGeom prst="rect">
            <a:avLst/>
          </a:prstGeom>
          <a:noFill/>
          <a:ln/>
        </p:spPr>
        <p:txBody>
          <a:bodyPr wrap="square" lIns="0" tIns="0" rIns="0" bIns="0" rtlCol="0" anchor="ctr"/>
          <a:lstStyle/>
          <a:p>
            <a:pPr marL="0" indent="0">
              <a:buNone/>
            </a:pPr>
            <a:r>
              <a:rPr lang="en-US" sz="1700" b="1" dirty="0">
                <a:solidFill>
                  <a:srgbClr val="1F4E79"/>
                </a:solidFill>
                <a:latin typeface="Cambria" pitchFamily="34" charset="0"/>
                <a:ea typeface="Cambria" pitchFamily="34" charset="-122"/>
                <a:cs typeface="Cambria" pitchFamily="34" charset="-120"/>
              </a:rPr>
              <a:t>Tell the truth about uncertainty</a:t>
            </a:r>
            <a:endParaRPr lang="en-US" sz="1700" dirty="0"/>
          </a:p>
        </p:txBody>
      </p:sp>
      <p:sp>
        <p:nvSpPr>
          <p:cNvPr id="18" name="Text 16"/>
          <p:cNvSpPr/>
          <p:nvPr/>
        </p:nvSpPr>
        <p:spPr>
          <a:xfrm>
            <a:off x="8354568" y="3328416"/>
            <a:ext cx="2828544" cy="1188720"/>
          </a:xfrm>
          <a:prstGeom prst="rect">
            <a:avLst/>
          </a:prstGeom>
          <a:noFill/>
          <a:ln/>
        </p:spPr>
        <p:txBody>
          <a:bodyPr wrap="square" lIns="0" tIns="0" rIns="0" bIns="0" rtlCol="0" anchor="ctr"/>
          <a:lstStyle/>
          <a:p>
            <a:pPr marL="0" indent="0">
              <a:buNone/>
            </a:pPr>
            <a:r>
              <a:rPr lang="en-US" sz="1350" dirty="0">
                <a:solidFill>
                  <a:srgbClr val="333333"/>
                </a:solidFill>
                <a:latin typeface="Arial" pitchFamily="34" charset="0"/>
                <a:ea typeface="Arial" pitchFamily="34" charset="-122"/>
                <a:cs typeface="Arial" pitchFamily="34" charset="-120"/>
              </a:rPr>
              <a:t>Standard errors and intervals that reflect what you did — and did not — observe.</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QUESTION THAT DETERMINES EVERYTHING</a:t>
            </a:r>
            <a:endParaRPr lang="en-US" sz="1050" dirty="0"/>
          </a:p>
        </p:txBody>
      </p:sp>
      <p:sp>
        <p:nvSpPr>
          <p:cNvPr id="3" name="Text 1"/>
          <p:cNvSpPr/>
          <p:nvPr/>
        </p:nvSpPr>
        <p:spPr>
          <a:xfrm>
            <a:off x="628153" y="612648"/>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Why are these data missing?</a:t>
            </a:r>
            <a:endParaRPr lang="en-US" sz="3100" dirty="0"/>
          </a:p>
        </p:txBody>
      </p:sp>
      <p:sp>
        <p:nvSpPr>
          <p:cNvPr id="4" name="Text 2"/>
          <p:cNvSpPr/>
          <p:nvPr/>
        </p:nvSpPr>
        <p:spPr>
          <a:xfrm>
            <a:off x="685800" y="1508760"/>
            <a:ext cx="10789920" cy="548640"/>
          </a:xfrm>
          <a:prstGeom prst="rect">
            <a:avLst/>
          </a:prstGeom>
          <a:noFill/>
          <a:ln/>
        </p:spPr>
        <p:txBody>
          <a:bodyPr wrap="square" lIns="0" tIns="0" rIns="0" bIns="0" rtlCol="0" anchor="ctr"/>
          <a:lstStyle/>
          <a:p>
            <a:pPr marL="0" indent="0">
              <a:buNone/>
            </a:pPr>
            <a:r>
              <a:rPr lang="en-US" sz="1450" dirty="0">
                <a:solidFill>
                  <a:srgbClr val="555555"/>
                </a:solidFill>
                <a:latin typeface="Arial" pitchFamily="34" charset="0"/>
                <a:ea typeface="Arial" pitchFamily="34" charset="-122"/>
                <a:cs typeface="Arial" pitchFamily="34" charset="-120"/>
              </a:rPr>
              <a:t>Three answers that are nearly untestable </a:t>
            </a:r>
            <a:r>
              <a:rPr lang="en-US" sz="1450" b="1" u="sng" dirty="0">
                <a:solidFill>
                  <a:srgbClr val="555555"/>
                </a:solidFill>
                <a:latin typeface="Arial" pitchFamily="34" charset="0"/>
                <a:ea typeface="Arial" pitchFamily="34" charset="-122"/>
                <a:cs typeface="Arial" pitchFamily="34" charset="-120"/>
              </a:rPr>
              <a:t>assumptions</a:t>
            </a:r>
            <a:r>
              <a:rPr lang="en-US" sz="1450" dirty="0">
                <a:solidFill>
                  <a:srgbClr val="555555"/>
                </a:solidFill>
                <a:latin typeface="Arial" pitchFamily="34" charset="0"/>
                <a:ea typeface="Arial" pitchFamily="34" charset="-122"/>
                <a:cs typeface="Arial" pitchFamily="34" charset="-120"/>
              </a:rPr>
              <a:t>.</a:t>
            </a:r>
            <a:endParaRPr lang="en-US" sz="1450" dirty="0"/>
          </a:p>
        </p:txBody>
      </p:sp>
      <p:sp>
        <p:nvSpPr>
          <p:cNvPr id="5" name="Shape 3"/>
          <p:cNvSpPr/>
          <p:nvPr/>
        </p:nvSpPr>
        <p:spPr>
          <a:xfrm>
            <a:off x="685800" y="2148840"/>
            <a:ext cx="10789920" cy="1170432"/>
          </a:xfrm>
          <a:prstGeom prst="roundRect">
            <a:avLst>
              <a:gd name="adj" fmla="val 3906"/>
            </a:avLst>
          </a:prstGeom>
          <a:solidFill>
            <a:srgbClr val="F7F9FC"/>
          </a:solidFill>
          <a:ln w="12700">
            <a:solidFill>
              <a:srgbClr val="DCE4F0"/>
            </a:solidFill>
            <a:prstDash val="solid"/>
          </a:ln>
        </p:spPr>
        <p:txBody>
          <a:bodyPr/>
          <a:lstStyle/>
          <a:p>
            <a:endParaRPr lang="en-US"/>
          </a:p>
        </p:txBody>
      </p:sp>
      <p:sp>
        <p:nvSpPr>
          <p:cNvPr id="6" name="Text 4"/>
          <p:cNvSpPr/>
          <p:nvPr/>
        </p:nvSpPr>
        <p:spPr>
          <a:xfrm>
            <a:off x="960120" y="2295144"/>
            <a:ext cx="1188720" cy="502920"/>
          </a:xfrm>
          <a:prstGeom prst="rect">
            <a:avLst/>
          </a:prstGeom>
          <a:noFill/>
          <a:ln/>
        </p:spPr>
        <p:txBody>
          <a:bodyPr wrap="square" lIns="0" tIns="0" rIns="0" bIns="0" rtlCol="0" anchor="ctr"/>
          <a:lstStyle/>
          <a:p>
            <a:pPr marL="0" indent="0">
              <a:buNone/>
            </a:pPr>
            <a:r>
              <a:rPr lang="en-US" sz="2200" b="1" dirty="0">
                <a:solidFill>
                  <a:srgbClr val="1F4E79"/>
                </a:solidFill>
                <a:latin typeface="Cambria" pitchFamily="34" charset="0"/>
                <a:ea typeface="Cambria" pitchFamily="34" charset="-122"/>
                <a:cs typeface="Cambria" pitchFamily="34" charset="-120"/>
              </a:rPr>
              <a:t>MCAR</a:t>
            </a:r>
            <a:endParaRPr lang="en-US" sz="2200" dirty="0"/>
          </a:p>
        </p:txBody>
      </p:sp>
      <p:sp>
        <p:nvSpPr>
          <p:cNvPr id="7" name="Text 5"/>
          <p:cNvSpPr/>
          <p:nvPr/>
        </p:nvSpPr>
        <p:spPr>
          <a:xfrm>
            <a:off x="2286000" y="2331720"/>
            <a:ext cx="3017520" cy="411480"/>
          </a:xfrm>
          <a:prstGeom prst="rect">
            <a:avLst/>
          </a:prstGeom>
          <a:noFill/>
          <a:ln/>
        </p:spPr>
        <p:txBody>
          <a:bodyPr wrap="square" lIns="0" tIns="0" rIns="0" bIns="0" rtlCol="0" anchor="ctr"/>
          <a:lstStyle/>
          <a:p>
            <a:pPr marL="0" indent="0">
              <a:buNone/>
            </a:pPr>
            <a:r>
              <a:rPr lang="en-US" sz="1600" b="1" dirty="0">
                <a:solidFill>
                  <a:srgbClr val="1F4E79"/>
                </a:solidFill>
                <a:latin typeface="Arial" pitchFamily="34" charset="0"/>
                <a:ea typeface="Arial" pitchFamily="34" charset="-122"/>
                <a:cs typeface="Arial" pitchFamily="34" charset="-120"/>
              </a:rPr>
              <a:t>Missing completely at random</a:t>
            </a:r>
            <a:endParaRPr lang="en-US" sz="1600" dirty="0"/>
          </a:p>
        </p:txBody>
      </p:sp>
      <p:sp>
        <p:nvSpPr>
          <p:cNvPr id="8" name="Text 6"/>
          <p:cNvSpPr/>
          <p:nvPr/>
        </p:nvSpPr>
        <p:spPr>
          <a:xfrm>
            <a:off x="2286000" y="2715768"/>
            <a:ext cx="8869680" cy="548640"/>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The reason has nothing to do with anything. The missing process was completely random.</a:t>
            </a:r>
            <a:endParaRPr lang="en-US" sz="1300" dirty="0"/>
          </a:p>
        </p:txBody>
      </p:sp>
      <p:sp>
        <p:nvSpPr>
          <p:cNvPr id="9" name="Shape 7"/>
          <p:cNvSpPr/>
          <p:nvPr/>
        </p:nvSpPr>
        <p:spPr>
          <a:xfrm>
            <a:off x="685800" y="3447288"/>
            <a:ext cx="10789920" cy="1170432"/>
          </a:xfrm>
          <a:prstGeom prst="roundRect">
            <a:avLst>
              <a:gd name="adj" fmla="val 3906"/>
            </a:avLst>
          </a:prstGeom>
          <a:solidFill>
            <a:srgbClr val="F7F9FC"/>
          </a:solidFill>
          <a:ln w="12700">
            <a:solidFill>
              <a:srgbClr val="DCE4F0"/>
            </a:solidFill>
            <a:prstDash val="solid"/>
          </a:ln>
        </p:spPr>
        <p:txBody>
          <a:bodyPr/>
          <a:lstStyle/>
          <a:p>
            <a:endParaRPr lang="en-US"/>
          </a:p>
        </p:txBody>
      </p:sp>
      <p:sp>
        <p:nvSpPr>
          <p:cNvPr id="10" name="Text 8"/>
          <p:cNvSpPr/>
          <p:nvPr/>
        </p:nvSpPr>
        <p:spPr>
          <a:xfrm>
            <a:off x="960120" y="3593592"/>
            <a:ext cx="1188720" cy="502920"/>
          </a:xfrm>
          <a:prstGeom prst="rect">
            <a:avLst/>
          </a:prstGeom>
          <a:noFill/>
          <a:ln/>
        </p:spPr>
        <p:txBody>
          <a:bodyPr wrap="square" lIns="0" tIns="0" rIns="0" bIns="0" rtlCol="0" anchor="ctr"/>
          <a:lstStyle/>
          <a:p>
            <a:pPr marL="0" indent="0">
              <a:buNone/>
            </a:pPr>
            <a:r>
              <a:rPr lang="en-US" sz="2200" b="1" dirty="0">
                <a:solidFill>
                  <a:srgbClr val="1F4E79"/>
                </a:solidFill>
                <a:latin typeface="Cambria" pitchFamily="34" charset="0"/>
                <a:ea typeface="Cambria" pitchFamily="34" charset="-122"/>
                <a:cs typeface="Cambria" pitchFamily="34" charset="-120"/>
              </a:rPr>
              <a:t>MAR</a:t>
            </a:r>
            <a:endParaRPr lang="en-US" sz="2200" dirty="0"/>
          </a:p>
        </p:txBody>
      </p:sp>
      <p:sp>
        <p:nvSpPr>
          <p:cNvPr id="11" name="Text 9"/>
          <p:cNvSpPr/>
          <p:nvPr/>
        </p:nvSpPr>
        <p:spPr>
          <a:xfrm>
            <a:off x="2286000" y="3630168"/>
            <a:ext cx="3017520" cy="411480"/>
          </a:xfrm>
          <a:prstGeom prst="rect">
            <a:avLst/>
          </a:prstGeom>
          <a:noFill/>
          <a:ln/>
        </p:spPr>
        <p:txBody>
          <a:bodyPr wrap="square" lIns="0" tIns="0" rIns="0" bIns="0" rtlCol="0" anchor="ctr"/>
          <a:lstStyle/>
          <a:p>
            <a:pPr marL="0" indent="0">
              <a:buNone/>
            </a:pPr>
            <a:r>
              <a:rPr lang="en-US" sz="1600" b="1" dirty="0">
                <a:solidFill>
                  <a:srgbClr val="1F4E79"/>
                </a:solidFill>
                <a:latin typeface="Arial" pitchFamily="34" charset="0"/>
                <a:ea typeface="Arial" pitchFamily="34" charset="-122"/>
                <a:cs typeface="Arial" pitchFamily="34" charset="-120"/>
              </a:rPr>
              <a:t>Missing at random</a:t>
            </a:r>
            <a:endParaRPr lang="en-US" sz="1600" dirty="0"/>
          </a:p>
        </p:txBody>
      </p:sp>
      <p:sp>
        <p:nvSpPr>
          <p:cNvPr id="12" name="Text 10"/>
          <p:cNvSpPr/>
          <p:nvPr/>
        </p:nvSpPr>
        <p:spPr>
          <a:xfrm>
            <a:off x="2286000" y="4014216"/>
            <a:ext cx="8869680" cy="548640"/>
          </a:xfrm>
          <a:prstGeom prst="rect">
            <a:avLst/>
          </a:prstGeom>
          <a:noFill/>
          <a:ln/>
        </p:spPr>
        <p:txBody>
          <a:bodyPr wrap="square" lIns="0" tIns="0" rIns="0" bIns="0" rtlCol="0" anchor="ctr"/>
          <a:lstStyle/>
          <a:p>
            <a:r>
              <a:rPr lang="en-US" sz="1300" dirty="0">
                <a:solidFill>
                  <a:srgbClr val="333333"/>
                </a:solidFill>
                <a:latin typeface="Arial" pitchFamily="34" charset="0"/>
                <a:ea typeface="Arial" pitchFamily="34" charset="-122"/>
                <a:cs typeface="Arial" pitchFamily="34" charset="-120"/>
              </a:rPr>
              <a:t>The reason is something you measured, and once we account for it, the missingness is random. Students with poor attendance skip the spring survey — and you have attendance measures.</a:t>
            </a:r>
            <a:endParaRPr lang="en-US" sz="1300" dirty="0"/>
          </a:p>
        </p:txBody>
      </p:sp>
      <p:sp>
        <p:nvSpPr>
          <p:cNvPr id="13" name="Shape 11"/>
          <p:cNvSpPr/>
          <p:nvPr/>
        </p:nvSpPr>
        <p:spPr>
          <a:xfrm>
            <a:off x="685800" y="4745736"/>
            <a:ext cx="10789920" cy="1170432"/>
          </a:xfrm>
          <a:prstGeom prst="roundRect">
            <a:avLst>
              <a:gd name="adj" fmla="val 3906"/>
            </a:avLst>
          </a:prstGeom>
          <a:solidFill>
            <a:srgbClr val="EBF1F8"/>
          </a:solidFill>
          <a:ln w="12700">
            <a:solidFill>
              <a:srgbClr val="DCE4F0"/>
            </a:solidFill>
            <a:prstDash val="solid"/>
          </a:ln>
        </p:spPr>
        <p:txBody>
          <a:bodyPr/>
          <a:lstStyle/>
          <a:p>
            <a:endParaRPr lang="en-US"/>
          </a:p>
        </p:txBody>
      </p:sp>
      <p:sp>
        <p:nvSpPr>
          <p:cNvPr id="14" name="Text 12"/>
          <p:cNvSpPr/>
          <p:nvPr/>
        </p:nvSpPr>
        <p:spPr>
          <a:xfrm>
            <a:off x="960120" y="4892040"/>
            <a:ext cx="1188720" cy="502920"/>
          </a:xfrm>
          <a:prstGeom prst="rect">
            <a:avLst/>
          </a:prstGeom>
          <a:noFill/>
          <a:ln/>
        </p:spPr>
        <p:txBody>
          <a:bodyPr wrap="square" lIns="0" tIns="0" rIns="0" bIns="0" rtlCol="0" anchor="ctr"/>
          <a:lstStyle/>
          <a:p>
            <a:pPr marL="0" indent="0">
              <a:buNone/>
            </a:pPr>
            <a:r>
              <a:rPr lang="en-US" sz="2200" b="1" dirty="0">
                <a:solidFill>
                  <a:srgbClr val="C1443C"/>
                </a:solidFill>
                <a:latin typeface="Cambria" pitchFamily="34" charset="0"/>
                <a:ea typeface="Cambria" pitchFamily="34" charset="-122"/>
                <a:cs typeface="Cambria" pitchFamily="34" charset="-120"/>
              </a:rPr>
              <a:t>MNAR</a:t>
            </a:r>
            <a:endParaRPr lang="en-US" sz="2200" dirty="0"/>
          </a:p>
        </p:txBody>
      </p:sp>
      <p:sp>
        <p:nvSpPr>
          <p:cNvPr id="15" name="Text 13"/>
          <p:cNvSpPr/>
          <p:nvPr/>
        </p:nvSpPr>
        <p:spPr>
          <a:xfrm>
            <a:off x="2286000" y="4928616"/>
            <a:ext cx="3017520" cy="411480"/>
          </a:xfrm>
          <a:prstGeom prst="rect">
            <a:avLst/>
          </a:prstGeom>
          <a:noFill/>
          <a:ln/>
        </p:spPr>
        <p:txBody>
          <a:bodyPr wrap="square" lIns="0" tIns="0" rIns="0" bIns="0" rtlCol="0" anchor="ctr"/>
          <a:lstStyle/>
          <a:p>
            <a:pPr marL="0" indent="0">
              <a:buNone/>
            </a:pPr>
            <a:r>
              <a:rPr lang="en-US" sz="1600" b="1" dirty="0">
                <a:solidFill>
                  <a:srgbClr val="C1443C"/>
                </a:solidFill>
                <a:latin typeface="Arial" pitchFamily="34" charset="0"/>
                <a:ea typeface="Arial" pitchFamily="34" charset="-122"/>
                <a:cs typeface="Arial" pitchFamily="34" charset="-120"/>
              </a:rPr>
              <a:t>Missing not at random</a:t>
            </a:r>
            <a:endParaRPr lang="en-US" sz="1600" dirty="0">
              <a:solidFill>
                <a:srgbClr val="C1443C"/>
              </a:solidFill>
            </a:endParaRPr>
          </a:p>
        </p:txBody>
      </p:sp>
      <p:sp>
        <p:nvSpPr>
          <p:cNvPr id="16" name="Text 14"/>
          <p:cNvSpPr/>
          <p:nvPr/>
        </p:nvSpPr>
        <p:spPr>
          <a:xfrm>
            <a:off x="2286000" y="5312664"/>
            <a:ext cx="8869680" cy="548640"/>
          </a:xfrm>
          <a:prstGeom prst="rect">
            <a:avLst/>
          </a:prstGeom>
          <a:noFill/>
          <a:ln/>
        </p:spPr>
        <p:txBody>
          <a:bodyPr wrap="square" lIns="0" tIns="0" rIns="0" bIns="0" rtlCol="0" anchor="ctr"/>
          <a:lstStyle/>
          <a:p>
            <a:pPr marL="0" indent="0">
              <a:buNone/>
            </a:pPr>
            <a:r>
              <a:rPr lang="en-US" sz="1300" dirty="0">
                <a:solidFill>
                  <a:srgbClr val="333333"/>
                </a:solidFill>
                <a:latin typeface="Arial" pitchFamily="34" charset="0"/>
                <a:ea typeface="Arial" pitchFamily="34" charset="-122"/>
                <a:cs typeface="Arial" pitchFamily="34" charset="-120"/>
              </a:rPr>
              <a:t>The reason is the missing value itself, or it’s not observed in the data. E.g., the students who fight the most are the least likely to answer the question about fighting. E.g., we have no information that explains the missingness.</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201168"/>
            <a:ext cx="10789920" cy="274320"/>
          </a:xfrm>
          <a:prstGeom prst="rect">
            <a:avLst/>
          </a:prstGeom>
          <a:noFill/>
          <a:ln/>
        </p:spPr>
        <p:txBody>
          <a:bodyPr wrap="square" rtlCol="0" anchor="ctr"/>
          <a:lstStyle/>
          <a:p>
            <a:pPr marL="0" indent="0">
              <a:buNone/>
            </a:pPr>
            <a:r>
              <a:rPr lang="en-US" sz="1050" b="1" kern="0" spc="200" dirty="0">
                <a:solidFill>
                  <a:srgbClr val="555555"/>
                </a:solidFill>
                <a:latin typeface="Arial" pitchFamily="34" charset="0"/>
                <a:ea typeface="Arial" pitchFamily="34" charset="-122"/>
                <a:cs typeface="Arial" pitchFamily="34" charset="-120"/>
              </a:rPr>
              <a:t>THE THREE AT A GLANCE</a:t>
            </a:r>
            <a:endParaRPr lang="en-US" sz="1050" dirty="0"/>
          </a:p>
        </p:txBody>
      </p:sp>
      <p:sp>
        <p:nvSpPr>
          <p:cNvPr id="3" name="Text 1"/>
          <p:cNvSpPr/>
          <p:nvPr/>
        </p:nvSpPr>
        <p:spPr>
          <a:xfrm>
            <a:off x="685800" y="402336"/>
            <a:ext cx="10789920" cy="822960"/>
          </a:xfrm>
          <a:prstGeom prst="rect">
            <a:avLst/>
          </a:prstGeom>
          <a:noFill/>
          <a:ln/>
        </p:spPr>
        <p:txBody>
          <a:bodyPr wrap="square" rtlCol="0" anchor="t"/>
          <a:lstStyle/>
          <a:p>
            <a:pPr marL="0" indent="0">
              <a:buNone/>
            </a:pPr>
            <a:r>
              <a:rPr lang="en-US" sz="3100" b="1" dirty="0">
                <a:solidFill>
                  <a:srgbClr val="1F4E79"/>
                </a:solidFill>
                <a:latin typeface="Cambria" pitchFamily="34" charset="0"/>
                <a:ea typeface="Cambria" pitchFamily="34" charset="-122"/>
                <a:cs typeface="Cambria" pitchFamily="34" charset="-120"/>
              </a:rPr>
              <a:t>What each mechanism costs you</a:t>
            </a:r>
            <a:endParaRPr lang="en-US" sz="3100" dirty="0"/>
          </a:p>
        </p:txBody>
      </p:sp>
      <p:graphicFrame>
        <p:nvGraphicFramePr>
          <p:cNvPr id="11" name="Table 0"/>
          <p:cNvGraphicFramePr>
            <a:graphicFrameLocks noGrp="1"/>
          </p:cNvGraphicFramePr>
          <p:nvPr>
            <p:extLst>
              <p:ext uri="{D42A27DB-BD31-4B8C-83A1-F6EECF244321}">
                <p14:modId xmlns:p14="http://schemas.microsoft.com/office/powerpoint/2010/main" val="1738680218"/>
              </p:ext>
            </p:extLst>
          </p:nvPr>
        </p:nvGraphicFramePr>
        <p:xfrm>
          <a:off x="685800" y="1691640"/>
          <a:ext cx="10789920" cy="2633472"/>
        </p:xfrm>
        <a:graphic>
          <a:graphicData uri="http://schemas.openxmlformats.org/drawingml/2006/table">
            <a:tbl>
              <a:tblPr/>
              <a:tblGrid>
                <a:gridCol w="2377440">
                  <a:extLst>
                    <a:ext uri="{9D8B030D-6E8A-4147-A177-3AD203B41FA5}">
                      <a16:colId xmlns:a16="http://schemas.microsoft.com/office/drawing/2014/main" val="20000"/>
                    </a:ext>
                  </a:extLst>
                </a:gridCol>
                <a:gridCol w="2468880">
                  <a:extLst>
                    <a:ext uri="{9D8B030D-6E8A-4147-A177-3AD203B41FA5}">
                      <a16:colId xmlns:a16="http://schemas.microsoft.com/office/drawing/2014/main" val="20001"/>
                    </a:ext>
                  </a:extLst>
                </a:gridCol>
                <a:gridCol w="2834640">
                  <a:extLst>
                    <a:ext uri="{9D8B030D-6E8A-4147-A177-3AD203B41FA5}">
                      <a16:colId xmlns:a16="http://schemas.microsoft.com/office/drawing/2014/main" val="20002"/>
                    </a:ext>
                  </a:extLst>
                </a:gridCol>
                <a:gridCol w="3108960">
                  <a:extLst>
                    <a:ext uri="{9D8B030D-6E8A-4147-A177-3AD203B41FA5}">
                      <a16:colId xmlns:a16="http://schemas.microsoft.com/office/drawing/2014/main" val="20003"/>
                    </a:ext>
                  </a:extLst>
                </a:gridCol>
              </a:tblGrid>
              <a:tr h="658368">
                <a:tc>
                  <a:txBody>
                    <a:bodyPr/>
                    <a:lstStyle/>
                    <a:p>
                      <a:pPr marL="0" indent="0" algn="l">
                        <a:buNone/>
                      </a:pP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l">
                        <a:buNone/>
                      </a:pPr>
                      <a:r>
                        <a:rPr lang="en-US" sz="1250" b="1" dirty="0">
                          <a:solidFill>
                            <a:srgbClr val="FFFFFF"/>
                          </a:solidFill>
                          <a:latin typeface="Arial" pitchFamily="34" charset="0"/>
                          <a:ea typeface="Arial" pitchFamily="34" charset="-122"/>
                          <a:cs typeface="Arial" pitchFamily="34" charset="-120"/>
                        </a:rPr>
                        <a:t>Can you test it?</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l">
                        <a:buNone/>
                      </a:pPr>
                      <a:r>
                        <a:rPr lang="en-US" sz="1250" b="1" dirty="0">
                          <a:solidFill>
                            <a:srgbClr val="FFFFFF"/>
                          </a:solidFill>
                          <a:latin typeface="Arial" pitchFamily="34" charset="0"/>
                          <a:ea typeface="Arial" pitchFamily="34" charset="-122"/>
                          <a:cs typeface="Arial" pitchFamily="34" charset="-120"/>
                        </a:rPr>
                        <a:t>Is deletion safe?</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tc>
                  <a:txBody>
                    <a:bodyPr/>
                    <a:lstStyle/>
                    <a:p>
                      <a:pPr marL="0" indent="0" algn="l">
                        <a:buNone/>
                      </a:pPr>
                      <a:r>
                        <a:rPr lang="en-US" sz="1250" b="1" dirty="0">
                          <a:solidFill>
                            <a:srgbClr val="FFFFFF"/>
                          </a:solidFill>
                          <a:latin typeface="Arial" pitchFamily="34" charset="0"/>
                          <a:ea typeface="Arial" pitchFamily="34" charset="-122"/>
                          <a:cs typeface="Arial" pitchFamily="34" charset="-120"/>
                        </a:rPr>
                        <a:t>Does imputation help?</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solidFill>
                      <a:srgbClr val="1F4E79"/>
                    </a:solidFill>
                  </a:tcPr>
                </a:tc>
                <a:extLst>
                  <a:ext uri="{0D108BD9-81ED-4DB2-BD59-A6C34878D82A}">
                    <a16:rowId xmlns:a16="http://schemas.microsoft.com/office/drawing/2014/main" val="10000"/>
                  </a:ext>
                </a:extLst>
              </a:tr>
              <a:tr h="658368">
                <a:tc>
                  <a:txBody>
                    <a:bodyPr/>
                    <a:lstStyle/>
                    <a:p>
                      <a:pPr marL="0" indent="0">
                        <a:buNone/>
                      </a:pPr>
                      <a:r>
                        <a:rPr lang="en-US" sz="1250" b="1" dirty="0">
                          <a:solidFill>
                            <a:srgbClr val="1F4E79"/>
                          </a:solidFill>
                          <a:latin typeface="Arial" pitchFamily="34" charset="0"/>
                          <a:ea typeface="Arial" pitchFamily="34" charset="-122"/>
                          <a:cs typeface="Arial" pitchFamily="34" charset="-120"/>
                        </a:rPr>
                        <a:t>MCAR</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dirty="0">
                          <a:solidFill>
                            <a:srgbClr val="333333"/>
                          </a:solidFill>
                          <a:latin typeface="Arial" pitchFamily="34" charset="0"/>
                          <a:ea typeface="Arial" pitchFamily="34" charset="-122"/>
                          <a:cs typeface="Arial" pitchFamily="34" charset="-120"/>
                        </a:rPr>
                        <a:t>Partly</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dirty="0">
                          <a:solidFill>
                            <a:srgbClr val="555555"/>
                          </a:solidFill>
                          <a:latin typeface="Arial" pitchFamily="34" charset="0"/>
                          <a:ea typeface="Arial" pitchFamily="34" charset="-122"/>
                          <a:cs typeface="Arial" pitchFamily="34" charset="-120"/>
                        </a:rPr>
                        <a:t>Unbiased, but wasteful</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dirty="0">
                          <a:solidFill>
                            <a:srgbClr val="1E7A6B"/>
                          </a:solidFill>
                          <a:latin typeface="Arial" pitchFamily="34" charset="0"/>
                          <a:ea typeface="Arial" pitchFamily="34" charset="-122"/>
                          <a:cs typeface="Arial" pitchFamily="34" charset="-120"/>
                        </a:rPr>
                        <a:t>Yes — and more power</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1"/>
                  </a:ext>
                </a:extLst>
              </a:tr>
              <a:tr h="658368">
                <a:tc>
                  <a:txBody>
                    <a:bodyPr/>
                    <a:lstStyle/>
                    <a:p>
                      <a:pPr marL="0" indent="0">
                        <a:buNone/>
                      </a:pPr>
                      <a:r>
                        <a:rPr lang="en-US" sz="1250" b="1" dirty="0">
                          <a:solidFill>
                            <a:srgbClr val="1F4E79"/>
                          </a:solidFill>
                          <a:latin typeface="Arial" pitchFamily="34" charset="0"/>
                          <a:ea typeface="Arial" pitchFamily="34" charset="-122"/>
                          <a:cs typeface="Arial" pitchFamily="34" charset="-120"/>
                        </a:rPr>
                        <a:t>MAR</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b="1" dirty="0">
                          <a:solidFill>
                            <a:srgbClr val="C1443C"/>
                          </a:solidFill>
                          <a:latin typeface="Arial" pitchFamily="34" charset="0"/>
                          <a:ea typeface="Arial" pitchFamily="34" charset="-122"/>
                          <a:cs typeface="Arial" pitchFamily="34" charset="-120"/>
                        </a:rPr>
                        <a:t>No</a:t>
                      </a:r>
                      <a:endParaRPr lang="en-US" sz="1250" b="1" dirty="0">
                        <a:solidFill>
                          <a:srgbClr val="C1443C"/>
                        </a:solidFill>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b="1" dirty="0">
                          <a:solidFill>
                            <a:srgbClr val="C1443C"/>
                          </a:solidFill>
                          <a:latin typeface="Arial" pitchFamily="34" charset="0"/>
                          <a:ea typeface="Arial" pitchFamily="34" charset="-122"/>
                          <a:cs typeface="Arial" pitchFamily="34" charset="-120"/>
                        </a:rPr>
                        <a:t>No</a:t>
                      </a:r>
                      <a:endParaRPr lang="en-US" sz="1250" b="1" dirty="0">
                        <a:solidFill>
                          <a:srgbClr val="C1443C"/>
                        </a:solidFill>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b="1" dirty="0">
                          <a:solidFill>
                            <a:srgbClr val="1E7A6B"/>
                          </a:solidFill>
                          <a:latin typeface="Arial" pitchFamily="34" charset="0"/>
                          <a:ea typeface="Arial" pitchFamily="34" charset="-122"/>
                          <a:cs typeface="Arial" pitchFamily="34" charset="-120"/>
                        </a:rPr>
                        <a:t>Yes</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2"/>
                  </a:ext>
                </a:extLst>
              </a:tr>
              <a:tr h="658368">
                <a:tc>
                  <a:txBody>
                    <a:bodyPr/>
                    <a:lstStyle/>
                    <a:p>
                      <a:pPr marL="0" indent="0">
                        <a:buNone/>
                      </a:pPr>
                      <a:r>
                        <a:rPr lang="en-US" sz="1250" b="1" dirty="0">
                          <a:solidFill>
                            <a:srgbClr val="1F4E79"/>
                          </a:solidFill>
                          <a:latin typeface="Arial" pitchFamily="34" charset="0"/>
                          <a:ea typeface="Arial" pitchFamily="34" charset="-122"/>
                          <a:cs typeface="Arial" pitchFamily="34" charset="-120"/>
                        </a:rPr>
                        <a:t>MNAR</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b="1" dirty="0">
                          <a:solidFill>
                            <a:srgbClr val="C1443C"/>
                          </a:solidFill>
                          <a:latin typeface="Arial" pitchFamily="34" charset="0"/>
                          <a:ea typeface="Arial" pitchFamily="34" charset="-122"/>
                          <a:cs typeface="Arial" pitchFamily="34" charset="-120"/>
                        </a:rPr>
                        <a:t>No</a:t>
                      </a:r>
                      <a:endParaRPr lang="en-US" sz="1250" b="1" dirty="0">
                        <a:solidFill>
                          <a:srgbClr val="C1443C"/>
                        </a:solidFill>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b="1" dirty="0">
                          <a:solidFill>
                            <a:srgbClr val="C1443C"/>
                          </a:solidFill>
                          <a:latin typeface="Arial" pitchFamily="34" charset="0"/>
                          <a:ea typeface="Arial" pitchFamily="34" charset="-122"/>
                          <a:cs typeface="Arial" pitchFamily="34" charset="-120"/>
                        </a:rPr>
                        <a:t>No</a:t>
                      </a:r>
                      <a:endParaRPr lang="en-US" sz="1250" b="1" dirty="0">
                        <a:solidFill>
                          <a:srgbClr val="C1443C"/>
                        </a:solidFill>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tc>
                  <a:txBody>
                    <a:bodyPr/>
                    <a:lstStyle/>
                    <a:p>
                      <a:pPr marL="0" indent="0">
                        <a:buNone/>
                      </a:pPr>
                      <a:r>
                        <a:rPr lang="en-US" sz="1250" dirty="0">
                          <a:solidFill>
                            <a:srgbClr val="8B7500"/>
                          </a:solidFill>
                          <a:latin typeface="Arial" pitchFamily="34" charset="0"/>
                          <a:ea typeface="Arial" pitchFamily="34" charset="-122"/>
                          <a:cs typeface="Arial" pitchFamily="34" charset="-120"/>
                        </a:rPr>
                        <a:t>Reduces bias; does not remove it</a:t>
                      </a:r>
                      <a:endParaRPr lang="en-US" sz="1250" dirty="0">
                        <a:latin typeface="Arial" charset="0"/>
                        <a:ea typeface="Arial" charset="0"/>
                        <a:cs typeface="Arial" charset="0"/>
                      </a:endParaRPr>
                    </a:p>
                  </a:txBody>
                  <a:tcPr anchor="ctr">
                    <a:lnL w="12700" cap="flat" cmpd="sng" algn="ctr">
                      <a:solidFill>
                        <a:srgbClr val="DCE4F0"/>
                      </a:solidFill>
                      <a:prstDash val="solid"/>
                      <a:round/>
                      <a:headEnd type="none" w="med" len="med"/>
                      <a:tailEnd type="none" w="med" len="med"/>
                    </a:lnL>
                    <a:lnR w="12700" cap="flat" cmpd="sng" algn="ctr">
                      <a:solidFill>
                        <a:srgbClr val="DCE4F0"/>
                      </a:solidFill>
                      <a:prstDash val="solid"/>
                      <a:round/>
                      <a:headEnd type="none" w="med" len="med"/>
                      <a:tailEnd type="none" w="med" len="med"/>
                    </a:lnR>
                    <a:lnT w="12700" cap="flat" cmpd="sng" algn="ctr">
                      <a:solidFill>
                        <a:srgbClr val="DCE4F0"/>
                      </a:solidFill>
                      <a:prstDash val="solid"/>
                      <a:round/>
                      <a:headEnd type="none" w="med" len="med"/>
                      <a:tailEnd type="none" w="med" len="med"/>
                    </a:lnT>
                    <a:lnB w="12700" cap="flat" cmpd="sng" algn="ctr">
                      <a:solidFill>
                        <a:srgbClr val="DCE4F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Shape 2"/>
          <p:cNvSpPr/>
          <p:nvPr/>
        </p:nvSpPr>
        <p:spPr>
          <a:xfrm>
            <a:off x="685800" y="4480560"/>
            <a:ext cx="10789920" cy="1325880"/>
          </a:xfrm>
          <a:prstGeom prst="roundRect">
            <a:avLst>
              <a:gd name="adj" fmla="val 3448"/>
            </a:avLst>
          </a:prstGeom>
          <a:solidFill>
            <a:srgbClr val="1F4E79"/>
          </a:solidFill>
          <a:ln w="12700">
            <a:solidFill>
              <a:srgbClr val="1F4E79"/>
            </a:solidFill>
            <a:prstDash val="solid"/>
          </a:ln>
        </p:spPr>
        <p:txBody>
          <a:bodyPr/>
          <a:lstStyle/>
          <a:p>
            <a:endParaRPr lang="en-US"/>
          </a:p>
        </p:txBody>
      </p:sp>
      <p:sp>
        <p:nvSpPr>
          <p:cNvPr id="6" name="Text 3"/>
          <p:cNvSpPr/>
          <p:nvPr/>
        </p:nvSpPr>
        <p:spPr>
          <a:xfrm>
            <a:off x="1051560" y="4636008"/>
            <a:ext cx="10058400" cy="411480"/>
          </a:xfrm>
          <a:prstGeom prst="rect">
            <a:avLst/>
          </a:prstGeom>
          <a:noFill/>
          <a:ln/>
        </p:spPr>
        <p:txBody>
          <a:bodyPr wrap="square" lIns="0" tIns="0" rIns="0" bIns="0"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Almost all real data are somewhere between MAR and MNAR.</a:t>
            </a:r>
            <a:endParaRPr lang="en-US" sz="2000" dirty="0"/>
          </a:p>
        </p:txBody>
      </p:sp>
      <p:sp>
        <p:nvSpPr>
          <p:cNvPr id="7" name="Text 4"/>
          <p:cNvSpPr/>
          <p:nvPr/>
        </p:nvSpPr>
        <p:spPr>
          <a:xfrm>
            <a:off x="1051560" y="5074920"/>
            <a:ext cx="10058400" cy="640080"/>
          </a:xfrm>
          <a:prstGeom prst="rect">
            <a:avLst/>
          </a:prstGeom>
          <a:noFill/>
          <a:ln/>
        </p:spPr>
        <p:txBody>
          <a:bodyPr wrap="square" lIns="0" tIns="0" rIns="0" bIns="0" rtlCol="0" anchor="ctr"/>
          <a:lstStyle/>
          <a:p>
            <a:pPr marL="0" indent="0">
              <a:buNone/>
            </a:pPr>
            <a:r>
              <a:rPr lang="en-US" sz="1450" dirty="0">
                <a:solidFill>
                  <a:srgbClr val="CFE0F2"/>
                </a:solidFill>
                <a:latin typeface="Arial" pitchFamily="34" charset="0"/>
                <a:ea typeface="Arial" pitchFamily="34" charset="-122"/>
                <a:cs typeface="Arial" pitchFamily="34" charset="-120"/>
              </a:rPr>
              <a:t>Which means the question is never "is deletion safe?" — it is "how much can I do to make the assumption I need as plausible as possible?"</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EC82C9C4BF3047A18E8B71BA034DFC" ma:contentTypeVersion="14" ma:contentTypeDescription="Create a new document." ma:contentTypeScope="" ma:versionID="c4e63ba4dcaee8e88c07d8c9e97239fc">
  <xsd:schema xmlns:xsd="http://www.w3.org/2001/XMLSchema" xmlns:xs="http://www.w3.org/2001/XMLSchema" xmlns:p="http://schemas.microsoft.com/office/2006/metadata/properties" xmlns:ns2="b2649ef0-4453-4726-8372-83d2f1da3991" xmlns:ns3="e26f47b4-16f7-4c71-9177-bdb2a0f7f3f8" targetNamespace="http://schemas.microsoft.com/office/2006/metadata/properties" ma:root="true" ma:fieldsID="fd98c64bb0078fb9c8affc38a584fa3d" ns2:_="" ns3:_="">
    <xsd:import namespace="b2649ef0-4453-4726-8372-83d2f1da3991"/>
    <xsd:import namespace="e26f47b4-16f7-4c71-9177-bdb2a0f7f3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649ef0-4453-4726-8372-83d2f1da39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6f47b4-16f7-4c71-9177-bdb2a0f7f3f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a9007de-0cfc-4da7-8e6a-141c2663ec64}" ma:internalName="TaxCatchAll" ma:showField="CatchAllData" ma:web="e26f47b4-16f7-4c71-9177-bdb2a0f7f3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26f47b4-16f7-4c71-9177-bdb2a0f7f3f8" xsi:nil="true"/>
    <lcf76f155ced4ddcb4097134ff3c332f xmlns="b2649ef0-4453-4726-8372-83d2f1da399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CBDDADB-F5DC-44ED-9CA7-EF5182ED7C32}"/>
</file>

<file path=customXml/itemProps2.xml><?xml version="1.0" encoding="utf-8"?>
<ds:datastoreItem xmlns:ds="http://schemas.openxmlformats.org/officeDocument/2006/customXml" ds:itemID="{89DB2FB8-91B0-4731-8B5E-F7F0DE646A84}"/>
</file>

<file path=customXml/itemProps3.xml><?xml version="1.0" encoding="utf-8"?>
<ds:datastoreItem xmlns:ds="http://schemas.openxmlformats.org/officeDocument/2006/customXml" ds:itemID="{E9AD97DB-330F-4C61-A0E4-985B6F51BB0F}"/>
</file>

<file path=docProps/app.xml><?xml version="1.0" encoding="utf-8"?>
<Properties xmlns="http://schemas.openxmlformats.org/officeDocument/2006/extended-properties" xmlns:vt="http://schemas.openxmlformats.org/officeDocument/2006/docPropsVTypes">
  <TotalTime>4188</TotalTime>
  <Words>3987</Words>
  <Application>Microsoft Office PowerPoint</Application>
  <PresentationFormat>Widescreen</PresentationFormat>
  <Paragraphs>443</Paragraphs>
  <Slides>33</Slides>
  <Notes>33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Multiple Imputation - SMARTstats Workshop Series</dc:title>
  <dc:subject>PptxGenJS Presentation</dc:subject>
  <dc:creator>Keith Hullenaar, PhD</dc:creator>
  <cp:lastModifiedBy>Keith L Hullenaar</cp:lastModifiedBy>
  <cp:revision>4</cp:revision>
  <dcterms:created xsi:type="dcterms:W3CDTF">2026-07-27T21:28:24Z</dcterms:created>
  <dcterms:modified xsi:type="dcterms:W3CDTF">2026-08-05T17:47:37Z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0x010100FAEC82C9C4BF3047A18E8B71BA034DFC</vt:lpwstr>
  </property>
</Properties>
</file>